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7"/>
  </p:notesMasterIdLst>
  <p:sldIdLst>
    <p:sldId id="256" r:id="rId2"/>
    <p:sldId id="306" r:id="rId3"/>
    <p:sldId id="258" r:id="rId4"/>
    <p:sldId id="259" r:id="rId5"/>
    <p:sldId id="260" r:id="rId6"/>
    <p:sldId id="261" r:id="rId7"/>
    <p:sldId id="262" r:id="rId8"/>
    <p:sldId id="263" r:id="rId9"/>
    <p:sldId id="300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7" r:id="rId18"/>
    <p:sldId id="271" r:id="rId19"/>
    <p:sldId id="272" r:id="rId20"/>
    <p:sldId id="301" r:id="rId21"/>
    <p:sldId id="278" r:id="rId22"/>
    <p:sldId id="279" r:id="rId23"/>
    <p:sldId id="280" r:id="rId24"/>
    <p:sldId id="281" r:id="rId25"/>
    <p:sldId id="282" r:id="rId26"/>
    <p:sldId id="302" r:id="rId27"/>
    <p:sldId id="283" r:id="rId28"/>
    <p:sldId id="284" r:id="rId29"/>
    <p:sldId id="285" r:id="rId30"/>
    <p:sldId id="286" r:id="rId31"/>
    <p:sldId id="287" r:id="rId32"/>
    <p:sldId id="288" r:id="rId33"/>
    <p:sldId id="303" r:id="rId34"/>
    <p:sldId id="289" r:id="rId35"/>
    <p:sldId id="291" r:id="rId36"/>
    <p:sldId id="292" r:id="rId37"/>
    <p:sldId id="293" r:id="rId38"/>
    <p:sldId id="294" r:id="rId39"/>
    <p:sldId id="304" r:id="rId40"/>
    <p:sldId id="295" r:id="rId41"/>
    <p:sldId id="296" r:id="rId42"/>
    <p:sldId id="297" r:id="rId43"/>
    <p:sldId id="298" r:id="rId44"/>
    <p:sldId id="305" r:id="rId45"/>
    <p:sldId id="299" r:id="rId4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5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7FE5C-8D7C-486E-867B-8DCE727ABB0E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D036E-37EC-4437-AA67-8E2C646E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569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Algebra II 6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86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à"/>
            </a:pPr>
            <a:r>
              <a:rPr lang="en-US" dirty="0" smtClean="0"/>
              <a:t>6</a:t>
            </a:r>
            <a:r>
              <a:rPr lang="en-US" baseline="30000" dirty="0" smtClean="0"/>
              <a:t>1/2 + 1/3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6</a:t>
            </a:r>
            <a:r>
              <a:rPr lang="en-US" baseline="30000" dirty="0" smtClean="0"/>
              <a:t>3/6 + 2/6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6</a:t>
            </a:r>
            <a:r>
              <a:rPr lang="en-US" baseline="30000" dirty="0" smtClean="0"/>
              <a:t>5/6</a:t>
            </a:r>
          </a:p>
          <a:p>
            <a:pPr>
              <a:buFont typeface="Wingdings" pitchFamily="2" charset="2"/>
              <a:buChar char="à"/>
            </a:pPr>
            <a:r>
              <a:rPr lang="en-US" dirty="0" smtClean="0"/>
              <a:t> (27</a:t>
            </a:r>
            <a:r>
              <a:rPr lang="en-US" baseline="30000" dirty="0" smtClean="0"/>
              <a:t>1/3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 (6</a:t>
            </a:r>
            <a:r>
              <a:rPr lang="en-US" baseline="30000" dirty="0" smtClean="0"/>
              <a:t>1/4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27</a:t>
            </a:r>
            <a:r>
              <a:rPr lang="en-US" baseline="30000" dirty="0" smtClean="0"/>
              <a:t>2/3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6</a:t>
            </a:r>
            <a:r>
              <a:rPr lang="en-US" baseline="30000" dirty="0" smtClean="0"/>
              <a:t>1/2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9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6</a:t>
            </a:r>
            <a:r>
              <a:rPr lang="en-US" baseline="30000" dirty="0" smtClean="0"/>
              <a:t>1/2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4</a:t>
            </a:r>
            <a:r>
              <a:rPr lang="en-US" baseline="30000" dirty="0" smtClean="0"/>
              <a:t>3</a:t>
            </a:r>
            <a:r>
              <a:rPr lang="en-US" baseline="30000" dirty="0" smtClean="0">
                <a:sym typeface="Symbol"/>
              </a:rPr>
              <a:t></a:t>
            </a:r>
            <a:r>
              <a:rPr lang="en-US" baseline="30000" dirty="0" smtClean="0"/>
              <a:t>-1/3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w</a:t>
            </a:r>
            <a:r>
              <a:rPr lang="en-US" baseline="30000" dirty="0" smtClean="0"/>
              <a:t>3</a:t>
            </a:r>
            <a:r>
              <a:rPr lang="en-US" baseline="30000" dirty="0" smtClean="0">
                <a:sym typeface="Symbol"/>
              </a:rPr>
              <a:t></a:t>
            </a:r>
            <a:r>
              <a:rPr lang="en-US" baseline="30000" dirty="0" smtClean="0"/>
              <a:t>-1/3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4</a:t>
            </a:r>
            <a:r>
              <a:rPr lang="en-US" baseline="30000" dirty="0" smtClean="0"/>
              <a:t>-1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w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¼ 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 1/w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1/(4w)</a:t>
            </a:r>
          </a:p>
          <a:p>
            <a:r>
              <a:rPr lang="en-US" dirty="0" smtClean="0">
                <a:sym typeface="Wingdings" pitchFamily="2" charset="2"/>
              </a:rPr>
              <a:t> t</a:t>
            </a:r>
            <a:r>
              <a:rPr lang="en-US" baseline="30000" dirty="0" smtClean="0">
                <a:sym typeface="Wingdings" pitchFamily="2" charset="2"/>
              </a:rPr>
              <a:t>1-3/4</a:t>
            </a:r>
            <a:r>
              <a:rPr lang="en-US" baseline="0" dirty="0" smtClean="0">
                <a:sym typeface="Wingdings" pitchFamily="2" charset="2"/>
              </a:rPr>
              <a:t>  t</a:t>
            </a:r>
            <a:r>
              <a:rPr lang="en-US" baseline="30000" dirty="0" smtClean="0">
                <a:sym typeface="Wingdings" pitchFamily="2" charset="2"/>
              </a:rPr>
              <a:t>1/4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43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30000" dirty="0" smtClean="0"/>
              <a:t>3</a:t>
            </a:r>
            <a:r>
              <a:rPr lang="en-US" baseline="0" dirty="0" smtClean="0">
                <a:latin typeface="Calibri"/>
              </a:rPr>
              <a:t>√25*5 = </a:t>
            </a: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√125 = 5</a:t>
            </a:r>
          </a:p>
          <a:p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√32x/4x = </a:t>
            </a: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√8 = 2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30000" dirty="0" smtClean="0"/>
              <a:t>4</a:t>
            </a:r>
            <a:r>
              <a:rPr lang="en-US" baseline="0" dirty="0" smtClean="0">
                <a:latin typeface="Calibri"/>
              </a:rPr>
              <a:t>√2*2*2*2*2*2 = </a:t>
            </a:r>
            <a:r>
              <a:rPr lang="en-US" baseline="30000" dirty="0" smtClean="0"/>
              <a:t>4</a:t>
            </a:r>
            <a:r>
              <a:rPr lang="en-US" baseline="0" dirty="0" smtClean="0">
                <a:latin typeface="+mn-lt"/>
              </a:rPr>
              <a:t>√(2*2*2*2)*2*2 = 2</a:t>
            </a:r>
            <a:r>
              <a:rPr lang="en-US" baseline="30000" dirty="0" smtClean="0"/>
              <a:t>4</a:t>
            </a:r>
            <a:r>
              <a:rPr lang="en-US" baseline="0" dirty="0" smtClean="0">
                <a:latin typeface="+mn-lt"/>
              </a:rPr>
              <a:t>√4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30000" dirty="0" smtClean="0"/>
              <a:t>4</a:t>
            </a:r>
            <a:r>
              <a:rPr lang="en-US" baseline="0" dirty="0" smtClean="0">
                <a:latin typeface="+mn-lt"/>
              </a:rPr>
              <a:t>√7/</a:t>
            </a:r>
            <a:r>
              <a:rPr lang="en-US" baseline="30000" dirty="0" smtClean="0"/>
              <a:t>4</a:t>
            </a:r>
            <a:r>
              <a:rPr lang="en-US" baseline="0" dirty="0" smtClean="0">
                <a:latin typeface="+mn-lt"/>
              </a:rPr>
              <a:t>√8 = 7</a:t>
            </a:r>
            <a:r>
              <a:rPr lang="en-US" baseline="30000" dirty="0" smtClean="0">
                <a:latin typeface="+mn-lt"/>
              </a:rPr>
              <a:t>1/4</a:t>
            </a:r>
            <a:r>
              <a:rPr lang="en-US" baseline="0" dirty="0" smtClean="0">
                <a:latin typeface="+mn-lt"/>
              </a:rPr>
              <a:t>/8</a:t>
            </a:r>
            <a:r>
              <a:rPr lang="en-US" baseline="30000" dirty="0" smtClean="0">
                <a:latin typeface="+mn-lt"/>
              </a:rPr>
              <a:t>1/4</a:t>
            </a:r>
            <a:r>
              <a:rPr lang="en-US" baseline="0" dirty="0" smtClean="0">
                <a:latin typeface="+mn-lt"/>
              </a:rPr>
              <a:t> = 7</a:t>
            </a:r>
            <a:r>
              <a:rPr lang="en-US" baseline="30000" dirty="0" smtClean="0">
                <a:latin typeface="+mn-lt"/>
              </a:rPr>
              <a:t>1/4</a:t>
            </a:r>
            <a:r>
              <a:rPr lang="en-US" baseline="0" dirty="0" smtClean="0">
                <a:latin typeface="+mn-lt"/>
              </a:rPr>
              <a:t>*8</a:t>
            </a:r>
            <a:r>
              <a:rPr lang="en-US" baseline="30000" dirty="0" smtClean="0">
                <a:latin typeface="+mn-lt"/>
              </a:rPr>
              <a:t>3/4</a:t>
            </a:r>
            <a:r>
              <a:rPr lang="en-US" baseline="0" dirty="0" smtClean="0">
                <a:latin typeface="+mn-lt"/>
              </a:rPr>
              <a:t>/8</a:t>
            </a:r>
            <a:r>
              <a:rPr lang="en-US" baseline="30000" dirty="0" smtClean="0">
                <a:latin typeface="+mn-lt"/>
              </a:rPr>
              <a:t>1/4</a:t>
            </a:r>
            <a:r>
              <a:rPr lang="en-US" baseline="0" dirty="0" smtClean="0">
                <a:latin typeface="+mn-lt"/>
              </a:rPr>
              <a:t>*8</a:t>
            </a:r>
            <a:r>
              <a:rPr lang="en-US" baseline="30000" dirty="0" smtClean="0">
                <a:latin typeface="+mn-lt"/>
              </a:rPr>
              <a:t>3/4</a:t>
            </a:r>
            <a:r>
              <a:rPr lang="en-US" baseline="0" dirty="0" smtClean="0">
                <a:latin typeface="+mn-lt"/>
              </a:rPr>
              <a:t> = </a:t>
            </a:r>
            <a:r>
              <a:rPr lang="en-US" baseline="30000" dirty="0" smtClean="0"/>
              <a:t>4</a:t>
            </a:r>
            <a:r>
              <a:rPr lang="en-US" baseline="0" dirty="0" smtClean="0">
                <a:latin typeface="+mn-lt"/>
              </a:rPr>
              <a:t>√(7*8</a:t>
            </a:r>
            <a:r>
              <a:rPr lang="en-US" baseline="30000" dirty="0" smtClean="0">
                <a:latin typeface="+mn-lt"/>
              </a:rPr>
              <a:t>3</a:t>
            </a:r>
            <a:r>
              <a:rPr lang="en-US" baseline="0" dirty="0" smtClean="0">
                <a:latin typeface="+mn-lt"/>
              </a:rPr>
              <a:t>)/8 = </a:t>
            </a:r>
            <a:r>
              <a:rPr lang="en-US" baseline="30000" dirty="0" smtClean="0"/>
              <a:t>4</a:t>
            </a:r>
            <a:r>
              <a:rPr lang="en-US" baseline="0" dirty="0" smtClean="0">
                <a:latin typeface="+mn-lt"/>
              </a:rPr>
              <a:t>√((2*2*2*2)*(2*2*2*2)*2*7)/8 = 2*2*</a:t>
            </a:r>
            <a:r>
              <a:rPr lang="en-US" baseline="30000" dirty="0" smtClean="0"/>
              <a:t>4</a:t>
            </a:r>
            <a:r>
              <a:rPr lang="en-US" baseline="0" dirty="0" smtClean="0">
                <a:latin typeface="+mn-lt"/>
              </a:rPr>
              <a:t>√(2*7)/8 = </a:t>
            </a:r>
            <a:r>
              <a:rPr lang="en-US" baseline="30000" dirty="0" smtClean="0"/>
              <a:t>4</a:t>
            </a:r>
            <a:r>
              <a:rPr lang="en-US" baseline="0" dirty="0" smtClean="0">
                <a:latin typeface="+mn-lt"/>
              </a:rPr>
              <a:t>√14/2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30000" dirty="0" smtClean="0"/>
              <a:t>5</a:t>
            </a:r>
            <a:r>
              <a:rPr lang="en-US" baseline="0" dirty="0" smtClean="0">
                <a:latin typeface="Calibri"/>
              </a:rPr>
              <a:t>√x</a:t>
            </a:r>
            <a:r>
              <a:rPr lang="en-US" baseline="30000" dirty="0" smtClean="0">
                <a:latin typeface="Calibri"/>
              </a:rPr>
              <a:t>5</a:t>
            </a:r>
            <a:r>
              <a:rPr lang="en-US" baseline="0" dirty="0" smtClean="0">
                <a:latin typeface="Calibri"/>
              </a:rPr>
              <a:t>/</a:t>
            </a:r>
            <a:r>
              <a:rPr lang="en-US" baseline="30000" dirty="0" smtClean="0"/>
              <a:t>5</a:t>
            </a:r>
            <a:r>
              <a:rPr lang="en-US" baseline="0" dirty="0" smtClean="0">
                <a:latin typeface="+mn-lt"/>
              </a:rPr>
              <a:t>√(y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</a:t>
            </a:r>
            <a:r>
              <a:rPr lang="en-US" baseline="30000" dirty="0" smtClean="0">
                <a:latin typeface="+mn-lt"/>
              </a:rPr>
              <a:t>5</a:t>
            </a:r>
            <a:r>
              <a:rPr lang="en-US" baseline="0" dirty="0" smtClean="0">
                <a:latin typeface="+mn-lt"/>
              </a:rPr>
              <a:t> = x/y</a:t>
            </a:r>
            <a:r>
              <a:rPr lang="en-US" baseline="30000" dirty="0" smtClean="0">
                <a:latin typeface="+mn-lt"/>
              </a:rPr>
              <a:t>2</a:t>
            </a:r>
          </a:p>
          <a:p>
            <a:endParaRPr lang="en-US" baseline="30000" dirty="0" smtClean="0">
              <a:latin typeface="+mn-lt"/>
            </a:endParaRPr>
          </a:p>
          <a:p>
            <a:r>
              <a:rPr lang="en-US" baseline="0" dirty="0" smtClean="0">
                <a:latin typeface="+mn-lt"/>
              </a:rPr>
              <a:t>3r</a:t>
            </a:r>
            <a:r>
              <a:rPr lang="en-US" baseline="30000" dirty="0" smtClean="0">
                <a:latin typeface="+mn-lt"/>
              </a:rPr>
              <a:t>1-1/4</a:t>
            </a:r>
            <a:r>
              <a:rPr lang="en-US" baseline="0" dirty="0" smtClean="0">
                <a:latin typeface="+mn-lt"/>
              </a:rPr>
              <a:t>s</a:t>
            </a:r>
            <a:r>
              <a:rPr lang="en-US" baseline="30000" dirty="0" smtClean="0">
                <a:latin typeface="+mn-lt"/>
              </a:rPr>
              <a:t>2/3</a:t>
            </a:r>
            <a:r>
              <a:rPr lang="en-US" baseline="0" dirty="0" smtClean="0">
                <a:latin typeface="+mn-lt"/>
              </a:rPr>
              <a:t>t</a:t>
            </a:r>
            <a:r>
              <a:rPr lang="en-US" baseline="30000" dirty="0" smtClean="0">
                <a:latin typeface="+mn-lt"/>
              </a:rPr>
              <a:t>0—3</a:t>
            </a:r>
            <a:r>
              <a:rPr lang="en-US" baseline="0" dirty="0" smtClean="0">
                <a:latin typeface="+mn-lt"/>
              </a:rPr>
              <a:t> = 3r</a:t>
            </a:r>
            <a:r>
              <a:rPr lang="en-US" baseline="30000" dirty="0" smtClean="0">
                <a:latin typeface="+mn-lt"/>
              </a:rPr>
              <a:t>3/4</a:t>
            </a:r>
            <a:r>
              <a:rPr lang="en-US" baseline="0" dirty="0" smtClean="0">
                <a:latin typeface="+mn-lt"/>
              </a:rPr>
              <a:t>s</a:t>
            </a:r>
            <a:r>
              <a:rPr lang="en-US" baseline="30000" dirty="0" smtClean="0">
                <a:latin typeface="+mn-lt"/>
              </a:rPr>
              <a:t>2/3</a:t>
            </a:r>
            <a:r>
              <a:rPr lang="en-US" baseline="0" dirty="0" smtClean="0">
                <a:latin typeface="+mn-lt"/>
              </a:rPr>
              <a:t>t</a:t>
            </a:r>
            <a:r>
              <a:rPr lang="en-US" baseline="30000" dirty="0" smtClean="0">
                <a:latin typeface="+mn-lt"/>
              </a:rPr>
              <a:t>3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à"/>
            </a:pPr>
            <a:r>
              <a:rPr lang="en-US" dirty="0" smtClean="0"/>
              <a:t>2(4</a:t>
            </a:r>
            <a:r>
              <a:rPr lang="en-US" baseline="30000" dirty="0" smtClean="0"/>
              <a:t>3/4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√3*3*3*3 - </a:t>
            </a: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√3 = 3 </a:t>
            </a: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√3 - </a:t>
            </a: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√3 = 2 </a:t>
            </a: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√3</a:t>
            </a:r>
            <a:endParaRPr lang="en-US" baseline="30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378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316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65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197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3x</a:t>
            </a:r>
            <a:r>
              <a:rPr lang="en-US" baseline="30000" dirty="0" smtClean="0"/>
              <a:t>1/2</a:t>
            </a:r>
            <a:r>
              <a:rPr lang="en-US" dirty="0" smtClean="0"/>
              <a:t> –1		D: x </a:t>
            </a:r>
            <a:r>
              <a:rPr lang="en-US" dirty="0" smtClean="0">
                <a:sym typeface="Symbol"/>
              </a:rPr>
              <a:t></a:t>
            </a:r>
            <a:r>
              <a:rPr lang="en-US" dirty="0" smtClean="0"/>
              <a:t> 0</a:t>
            </a:r>
          </a:p>
          <a:p>
            <a:r>
              <a:rPr lang="en-US" dirty="0" smtClean="0"/>
              <a:t>x</a:t>
            </a:r>
            <a:r>
              <a:rPr lang="en-US" baseline="30000" dirty="0" smtClean="0"/>
              <a:t>1/2</a:t>
            </a:r>
            <a:r>
              <a:rPr lang="en-US" dirty="0" smtClean="0"/>
              <a:t> – 1		D: x </a:t>
            </a:r>
            <a:r>
              <a:rPr lang="en-US" dirty="0" smtClean="0">
                <a:sym typeface="Symbol"/>
              </a:rPr>
              <a:t></a:t>
            </a:r>
            <a:r>
              <a:rPr lang="en-US" dirty="0" smtClean="0"/>
              <a:t> 0</a:t>
            </a:r>
          </a:p>
          <a:p>
            <a:r>
              <a:rPr lang="en-US" dirty="0" smtClean="0"/>
              <a:t>2x – x</a:t>
            </a:r>
            <a:r>
              <a:rPr lang="en-US" baseline="30000" dirty="0" smtClean="0"/>
              <a:t>1/2</a:t>
            </a:r>
            <a:r>
              <a:rPr lang="en-US" dirty="0" smtClean="0"/>
              <a:t>		D: x </a:t>
            </a:r>
            <a:r>
              <a:rPr lang="en-US" dirty="0" smtClean="0">
                <a:sym typeface="Symbol"/>
              </a:rPr>
              <a:t></a:t>
            </a:r>
            <a:r>
              <a:rPr lang="en-US" dirty="0" smtClean="0"/>
              <a:t> 0</a:t>
            </a:r>
          </a:p>
          <a:p>
            <a:r>
              <a:rPr lang="en-US" dirty="0" smtClean="0"/>
              <a:t>(2x</a:t>
            </a:r>
            <a:r>
              <a:rPr lang="en-US" baseline="30000" dirty="0" smtClean="0"/>
              <a:t>1/2</a:t>
            </a:r>
            <a:r>
              <a:rPr lang="en-US" dirty="0" smtClean="0"/>
              <a:t> – 1)/x</a:t>
            </a:r>
            <a:r>
              <a:rPr lang="en-US" baseline="30000" dirty="0" smtClean="0"/>
              <a:t>1/2</a:t>
            </a:r>
            <a:r>
              <a:rPr lang="en-US" dirty="0" smtClean="0"/>
              <a:t>	D: x &gt; 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897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the x is in f put the g function	f(g(x)) = 2(x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+ 3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Simplify	f(g(x)) = 2x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+ 3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Example:  Find g(f(x))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g(f(x)) = g(2x + 3) = (2x + 3)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4x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+ 12x + 9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4386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878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437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394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ANS: [f 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 g](x) = 6 – 2((6 - x)/2) = 6 – 2(3 – x/2) = 6 – 6 + x = x</a:t>
            </a:r>
          </a:p>
          <a:p>
            <a:pPr lvl="1"/>
            <a:r>
              <a:rPr lang="en-US" dirty="0" smtClean="0"/>
              <a:t>[g 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 f](x) = (6 – (6 – 2x))/2 = (6 – 6 + 2x)/2 = 2x/2 = x</a:t>
            </a:r>
          </a:p>
          <a:p>
            <a:pPr lvl="1"/>
            <a:r>
              <a:rPr lang="en-US" dirty="0" smtClean="0"/>
              <a:t>yes they are inverses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/>
              </a:rPr>
              <a:t>√36 = </a:t>
            </a:r>
            <a:r>
              <a:rPr lang="en-US" dirty="0" smtClean="0"/>
              <a:t>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</a:t>
            </a:r>
            <a:r>
              <a:rPr lang="en-US" baseline="30000" dirty="0" smtClean="0"/>
              <a:t>-1</a:t>
            </a:r>
            <a:r>
              <a:rPr lang="en-US" dirty="0" smtClean="0"/>
              <a:t>(x) = {(3, 2), (5, 4)} – yes the inverse is a function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44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950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/>
              </a:rPr>
              <a:t>√x</a:t>
            </a:r>
            <a:r>
              <a:rPr lang="en-US" baseline="0" dirty="0" smtClean="0">
                <a:latin typeface="Calibri"/>
              </a:rPr>
              <a:t> </a:t>
            </a:r>
            <a:r>
              <a:rPr lang="en-US" baseline="0" dirty="0" smtClean="0">
                <a:latin typeface="Calibri"/>
                <a:sym typeface="Wingdings" pitchFamily="2" charset="2"/>
              </a:rPr>
              <a:t></a:t>
            </a:r>
            <a:r>
              <a:rPr lang="en-US" dirty="0" smtClean="0">
                <a:latin typeface="Calibri"/>
              </a:rPr>
              <a:t> </a:t>
            </a:r>
            <a:r>
              <a:rPr lang="en-US" dirty="0" smtClean="0"/>
              <a:t>domain x≥0; range y≥0</a:t>
            </a:r>
          </a:p>
          <a:p>
            <a:r>
              <a:rPr lang="en-US" baseline="30000" dirty="0" smtClean="0"/>
              <a:t>3</a:t>
            </a:r>
            <a:r>
              <a:rPr lang="en-US" baseline="0" dirty="0" smtClean="0">
                <a:latin typeface="Calibri"/>
              </a:rPr>
              <a:t>√x </a:t>
            </a:r>
            <a:r>
              <a:rPr lang="en-US" baseline="0" dirty="0" smtClean="0">
                <a:latin typeface="Calibri"/>
                <a:sym typeface="Wingdings" pitchFamily="2" charset="2"/>
              </a:rPr>
              <a:t> domain x all real numbers; range y all real numbers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04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right and 4 up</a:t>
            </a:r>
          </a:p>
          <a:p>
            <a:r>
              <a:rPr lang="en-US" dirty="0" smtClean="0"/>
              <a:t>3 left and 5 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7078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Moved 4 left and 1 down</a:t>
            </a:r>
            <a:r>
              <a:rPr lang="en-US" baseline="0" dirty="0" smtClean="0"/>
              <a:t> so </a:t>
            </a:r>
            <a:r>
              <a:rPr lang="en-US" baseline="0" dirty="0" smtClean="0">
                <a:sym typeface="Wingdings" pitchFamily="2" charset="2"/>
              </a:rPr>
              <a:t> Domain: x ≥ 4; Range: y ≥ -1</a:t>
            </a:r>
          </a:p>
          <a:p>
            <a:r>
              <a:rPr lang="en-US" baseline="0" dirty="0" smtClean="0">
                <a:sym typeface="Wingdings" pitchFamily="2" charset="2"/>
              </a:rPr>
              <a:t>Cube roots always have Domain: </a:t>
            </a:r>
            <a:r>
              <a:rPr lang="en-US" baseline="0" smtClean="0">
                <a:sym typeface="Wingdings" pitchFamily="2" charset="2"/>
              </a:rPr>
              <a:t>all real numbers and Range: all real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20984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34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√(1/8)</a:t>
            </a:r>
            <a:r>
              <a:rPr lang="en-US" baseline="30000" dirty="0" smtClean="0">
                <a:latin typeface="+mn-lt"/>
              </a:rPr>
              <a:t>-1</a:t>
            </a:r>
            <a:r>
              <a:rPr lang="en-US" baseline="0" dirty="0" smtClean="0">
                <a:latin typeface="+mn-lt"/>
              </a:rPr>
              <a:t> = </a:t>
            </a: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√8 = </a:t>
            </a:r>
            <a:r>
              <a:rPr lang="en-US" baseline="0" dirty="0" smtClean="0"/>
              <a:t>2</a:t>
            </a:r>
          </a:p>
          <a:p>
            <a:r>
              <a:rPr lang="en-US" baseline="30000" dirty="0" smtClean="0"/>
              <a:t>3</a:t>
            </a:r>
            <a:r>
              <a:rPr lang="en-US" baseline="0" dirty="0" smtClean="0">
                <a:latin typeface="Calibri"/>
              </a:rPr>
              <a:t>√27</a:t>
            </a:r>
            <a:r>
              <a:rPr lang="en-US" baseline="30000" dirty="0" smtClean="0">
                <a:latin typeface="Calibri"/>
              </a:rPr>
              <a:t>4</a:t>
            </a:r>
            <a:r>
              <a:rPr lang="en-US" baseline="0" dirty="0" smtClean="0">
                <a:latin typeface="Calibri"/>
              </a:rPr>
              <a:t> = 3</a:t>
            </a:r>
            <a:r>
              <a:rPr lang="en-US" baseline="30000" dirty="0" smtClean="0">
                <a:latin typeface="Calibri"/>
              </a:rPr>
              <a:t>4</a:t>
            </a:r>
            <a:r>
              <a:rPr lang="en-US" baseline="0" dirty="0" smtClean="0">
                <a:latin typeface="Calibri"/>
              </a:rPr>
              <a:t> = 81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5=</a:t>
            </a:r>
            <a:r>
              <a:rPr lang="en-US" baseline="30000" dirty="0" smtClean="0"/>
              <a:t>4</a:t>
            </a:r>
            <a:r>
              <a:rPr lang="en-US" baseline="0" dirty="0" smtClean="0">
                <a:latin typeface="Calibri"/>
              </a:rPr>
              <a:t>√x </a:t>
            </a:r>
            <a:r>
              <a:rPr lang="en-US" baseline="0" dirty="0" smtClean="0">
                <a:latin typeface="Calibri"/>
                <a:sym typeface="Wingdings" pitchFamily="2" charset="2"/>
              </a:rPr>
              <a:t> 5</a:t>
            </a:r>
            <a:r>
              <a:rPr lang="en-US" baseline="30000" dirty="0" smtClean="0">
                <a:latin typeface="Calibri"/>
                <a:sym typeface="Wingdings" pitchFamily="2" charset="2"/>
              </a:rPr>
              <a:t>4</a:t>
            </a:r>
            <a:r>
              <a:rPr lang="en-US" baseline="0" dirty="0" smtClean="0">
                <a:latin typeface="Calibri"/>
                <a:sym typeface="Wingdings" pitchFamily="2" charset="2"/>
              </a:rPr>
              <a:t> = x  x = 625</a:t>
            </a:r>
          </a:p>
          <a:p>
            <a:endParaRPr lang="en-US" baseline="0" dirty="0" smtClean="0">
              <a:latin typeface="Calibri"/>
              <a:sym typeface="Wingdings" pitchFamily="2" charset="2"/>
            </a:endParaRPr>
          </a:p>
          <a:p>
            <a:r>
              <a:rPr lang="en-US" baseline="0" dirty="0" smtClean="0">
                <a:latin typeface="Calibri"/>
                <a:sym typeface="Wingdings" pitchFamily="2" charset="2"/>
              </a:rPr>
              <a:t>x</a:t>
            </a:r>
            <a:r>
              <a:rPr lang="en-US" baseline="30000" dirty="0" smtClean="0">
                <a:latin typeface="Calibri"/>
                <a:sym typeface="Wingdings" pitchFamily="2" charset="2"/>
              </a:rPr>
              <a:t>4/3</a:t>
            </a:r>
            <a:r>
              <a:rPr lang="en-US" baseline="0" dirty="0" smtClean="0">
                <a:latin typeface="Calibri"/>
                <a:sym typeface="Wingdings" pitchFamily="2" charset="2"/>
              </a:rPr>
              <a:t> = 81  x = +-81</a:t>
            </a:r>
            <a:r>
              <a:rPr lang="en-US" baseline="30000" dirty="0" smtClean="0">
                <a:latin typeface="Calibri"/>
                <a:sym typeface="Wingdings" pitchFamily="2" charset="2"/>
              </a:rPr>
              <a:t>3/4</a:t>
            </a:r>
            <a:r>
              <a:rPr lang="en-US" baseline="0" dirty="0" smtClean="0">
                <a:latin typeface="Calibri"/>
                <a:sym typeface="Wingdings" pitchFamily="2" charset="2"/>
              </a:rPr>
              <a:t> = +-27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/>
              </a:rPr>
              <a:t>√(2x+8)</a:t>
            </a:r>
            <a:r>
              <a:rPr lang="en-US" baseline="0" dirty="0" smtClean="0">
                <a:latin typeface="Calibri"/>
              </a:rPr>
              <a:t> = 10 </a:t>
            </a:r>
            <a:r>
              <a:rPr lang="en-US" baseline="0" dirty="0" smtClean="0">
                <a:latin typeface="Calibri"/>
                <a:sym typeface="Wingdings" pitchFamily="2" charset="2"/>
              </a:rPr>
              <a:t> 2x+8 = 100  2x = 92  x = 46</a:t>
            </a:r>
          </a:p>
          <a:p>
            <a:endParaRPr lang="en-US" dirty="0" smtClean="0"/>
          </a:p>
          <a:p>
            <a:r>
              <a:rPr lang="en-US" dirty="0" smtClean="0">
                <a:latin typeface="Calibri"/>
              </a:rPr>
              <a:t>√(4x+28) = 3√(2x) </a:t>
            </a:r>
            <a:r>
              <a:rPr lang="en-US" dirty="0" smtClean="0">
                <a:latin typeface="Calibri"/>
                <a:sym typeface="Wingdings" pitchFamily="2" charset="2"/>
              </a:rPr>
              <a:t> 4x+28 = 9(2x)  4x+28 = 18x  28 = 14x  x =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(x+2)</a:t>
            </a:r>
            <a:r>
              <a:rPr lang="en-US" baseline="30000" dirty="0" smtClean="0"/>
              <a:t>2</a:t>
            </a:r>
            <a:r>
              <a:rPr lang="en-US" baseline="0" dirty="0" smtClean="0"/>
              <a:t> = 2x+28 </a:t>
            </a:r>
            <a:r>
              <a:rPr lang="en-US" baseline="0" dirty="0" smtClean="0">
                <a:sym typeface="Wingdings" pitchFamily="2" charset="2"/>
              </a:rPr>
              <a:t>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+4x+4 = 2x+28 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+2x -24 = 0  (x+6)(x-4) = 0  x = -6, 4</a:t>
            </a:r>
          </a:p>
          <a:p>
            <a:r>
              <a:rPr lang="en-US" baseline="0" dirty="0" smtClean="0">
                <a:sym typeface="Wingdings" pitchFamily="2" charset="2"/>
              </a:rPr>
              <a:t>Check</a:t>
            </a:r>
          </a:p>
          <a:p>
            <a:r>
              <a:rPr lang="en-US" baseline="0" dirty="0" smtClean="0">
                <a:sym typeface="Wingdings" pitchFamily="2" charset="2"/>
              </a:rPr>
              <a:t>-6: -6+2 = </a:t>
            </a:r>
            <a:r>
              <a:rPr lang="en-US" baseline="0" dirty="0" smtClean="0">
                <a:latin typeface="Calibri"/>
                <a:sym typeface="Wingdings" pitchFamily="2" charset="2"/>
              </a:rPr>
              <a:t>√(2(-6)+28)  -4=</a:t>
            </a:r>
            <a:r>
              <a:rPr lang="en-US" baseline="0" dirty="0" smtClean="0">
                <a:latin typeface="+mn-lt"/>
                <a:sym typeface="Wingdings" pitchFamily="2" charset="2"/>
              </a:rPr>
              <a:t>√(-12+28)  -4 = 4 False</a:t>
            </a:r>
          </a:p>
          <a:p>
            <a:r>
              <a:rPr lang="en-US" baseline="0" dirty="0" smtClean="0">
                <a:latin typeface="+mn-lt"/>
                <a:sym typeface="Wingdings" pitchFamily="2" charset="2"/>
              </a:rPr>
              <a:t>4: 4+2 = √(2(4)+28)  6 = √36  6=6  True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7116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86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542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30000" dirty="0" smtClean="0"/>
              <a:t>3</a:t>
            </a:r>
            <a:r>
              <a:rPr lang="en-US" baseline="0" dirty="0" smtClean="0">
                <a:latin typeface="Calibri"/>
              </a:rPr>
              <a:t>√64 = </a:t>
            </a:r>
            <a:r>
              <a:rPr lang="en-US" baseline="30000" dirty="0" smtClean="0"/>
              <a:t>3</a:t>
            </a:r>
            <a:r>
              <a:rPr lang="en-US" baseline="0" dirty="0" smtClean="0">
                <a:latin typeface="+mn-lt"/>
              </a:rPr>
              <a:t>√4*4*4 = 4</a:t>
            </a:r>
          </a:p>
          <a:p>
            <a:r>
              <a:rPr lang="en-US" baseline="0" dirty="0" smtClean="0">
                <a:latin typeface="+mn-lt"/>
              </a:rPr>
              <a:t>√36x</a:t>
            </a:r>
            <a:r>
              <a:rPr lang="en-US" baseline="30000" dirty="0" smtClean="0">
                <a:latin typeface="+mn-lt"/>
              </a:rPr>
              <a:t>4</a:t>
            </a:r>
            <a:r>
              <a:rPr lang="en-US" baseline="0" dirty="0" smtClean="0">
                <a:latin typeface="+mn-lt"/>
              </a:rPr>
              <a:t> = √2*2*3*3*x*x*x*x = √(2*2)*(3*3)*(x*x)*(x*x) = 2*3*x*x = 6x</a:t>
            </a:r>
            <a:r>
              <a:rPr lang="en-US" baseline="30000" dirty="0" smtClean="0">
                <a:latin typeface="+mn-lt"/>
              </a:rPr>
              <a:t>2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E3283-7C16-4729-8C45-F86625F97C3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77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D036E-37EC-4437-AA67-8E2C646E34A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80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51435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321567"/>
            <a:ext cx="2521776" cy="3821934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2791105"/>
            <a:ext cx="5120640" cy="11858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4822031"/>
            <a:ext cx="876300" cy="219075"/>
          </a:xfrm>
        </p:spPr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321567"/>
            <a:ext cx="2521776" cy="3821934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062990"/>
            <a:ext cx="5120640" cy="1728216"/>
          </a:xfrm>
        </p:spPr>
        <p:txBody>
          <a:bodyPr>
            <a:noAutofit/>
          </a:bodyPr>
          <a:lstStyle>
            <a:lvl1pPr>
              <a:defRPr sz="36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321567"/>
            <a:ext cx="2521776" cy="3821934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51435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027" y="171450"/>
            <a:ext cx="9139946" cy="8001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0" y="973836"/>
            <a:ext cx="9144000" cy="370332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51435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050131"/>
            <a:ext cx="5120640" cy="1107282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91" y="102482"/>
            <a:ext cx="3326149" cy="504102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2" y="2171700"/>
            <a:ext cx="5129543" cy="200025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0" y="171451"/>
            <a:ext cx="9144000" cy="8001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0" y="973836"/>
            <a:ext cx="4528185" cy="370332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4" y="973836"/>
            <a:ext cx="4528185" cy="370332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0" y="171451"/>
            <a:ext cx="9144000" cy="8001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0" y="1357884"/>
            <a:ext cx="4528185" cy="331927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4" y="1357884"/>
            <a:ext cx="4528185" cy="331927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" y="973836"/>
            <a:ext cx="4524127" cy="38219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4" y="973836"/>
            <a:ext cx="4524127" cy="382190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0" y="171451"/>
            <a:ext cx="9144000" cy="8001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51435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171451"/>
            <a:ext cx="2834640" cy="973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400050"/>
            <a:ext cx="5063266" cy="427710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154430"/>
            <a:ext cx="2834640" cy="353187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51435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51435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171451"/>
            <a:ext cx="2834640" cy="97154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152144"/>
            <a:ext cx="2834640" cy="3534156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71451"/>
            <a:ext cx="9144000" cy="8001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71551"/>
            <a:ext cx="9144000" cy="3700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4822031"/>
            <a:ext cx="2133600" cy="219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39F3CD4C-46F5-4F15-A0FA-6A91B691BD9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5" y="4822031"/>
            <a:ext cx="4086225" cy="219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4822031"/>
            <a:ext cx="876300" cy="219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77E71E62-5E0A-4EC4-BA82-8C8BDCC7EA9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2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4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4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6/Algebra%202%206.2%20Quiz.ppt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6/Algebra%202%206.3%20Quiz.pptx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6/Algebra%202%206.4%20Quiz.pptx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6/Algebra%202%206.5%20Quiz.pptx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6/Algebra%202%206.6%20Quiz.pptx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6/Algebra%202%206.1%20Quiz.ppt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Algebra 2</a:t>
            </a:r>
          </a:p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Rational Exponents and Radical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18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6.2 Apply Properties of Rational Exponents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Using Properties of Rational Exponents</a:t>
                </a:r>
              </a:p>
              <a:p>
                <a:pPr lvl="1"/>
                <a:r>
                  <a:rPr lang="en-US" dirty="0" err="1" smtClean="0"/>
                  <a:t>x</a:t>
                </a:r>
                <a:r>
                  <a:rPr lang="en-US" baseline="30000" dirty="0" err="1" smtClean="0"/>
                  <a:t>m</a:t>
                </a:r>
                <a:r>
                  <a:rPr lang="en-US" dirty="0" smtClean="0"/>
                  <a:t> · </a:t>
                </a:r>
                <a:r>
                  <a:rPr lang="en-US" dirty="0" err="1" smtClean="0"/>
                  <a:t>x</a:t>
                </a:r>
                <a:r>
                  <a:rPr lang="en-US" baseline="30000" dirty="0" err="1" smtClean="0"/>
                  <a:t>n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x</a:t>
                </a:r>
                <a:r>
                  <a:rPr lang="en-US" baseline="30000" dirty="0" err="1" smtClean="0"/>
                  <a:t>m</a:t>
                </a:r>
                <a:r>
                  <a:rPr lang="en-US" baseline="30000" dirty="0" smtClean="0"/>
                  <a:t> + n</a:t>
                </a:r>
                <a:r>
                  <a:rPr lang="en-US" dirty="0" smtClean="0"/>
                  <a:t> </a:t>
                </a:r>
              </a:p>
              <a:p>
                <a:pPr lvl="1"/>
                <a:r>
                  <a:rPr lang="en-US" dirty="0" smtClean="0"/>
                  <a:t>(</a:t>
                </a:r>
                <a:r>
                  <a:rPr lang="en-US" dirty="0" err="1" smtClean="0"/>
                  <a:t>xy</a:t>
                </a:r>
                <a:r>
                  <a:rPr lang="en-US" dirty="0" smtClean="0"/>
                  <a:t>)</a:t>
                </a:r>
                <a:r>
                  <a:rPr lang="en-US" baseline="30000" dirty="0" smtClean="0"/>
                  <a:t>m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x</a:t>
                </a:r>
                <a:r>
                  <a:rPr lang="en-US" baseline="30000" dirty="0" err="1" smtClean="0"/>
                  <a:t>m</a:t>
                </a:r>
                <a:r>
                  <a:rPr lang="en-US" dirty="0" err="1" smtClean="0"/>
                  <a:t>y</a:t>
                </a:r>
                <a:r>
                  <a:rPr lang="en-US" baseline="30000" dirty="0" err="1" smtClean="0"/>
                  <a:t>m</a:t>
                </a:r>
                <a:r>
                  <a:rPr lang="en-US" dirty="0" smtClean="0"/>
                  <a:t> </a:t>
                </a:r>
              </a:p>
              <a:p>
                <a:pPr lvl="1"/>
                <a:r>
                  <a:rPr lang="en-US" dirty="0" smtClean="0"/>
                  <a:t>(</a:t>
                </a:r>
                <a:r>
                  <a:rPr lang="en-US" dirty="0" err="1" smtClean="0"/>
                  <a:t>x</a:t>
                </a:r>
                <a:r>
                  <a:rPr lang="en-US" baseline="30000" dirty="0" err="1" smtClean="0"/>
                  <a:t>m</a:t>
                </a:r>
                <a:r>
                  <a:rPr lang="en-US" dirty="0" smtClean="0"/>
                  <a:t>)</a:t>
                </a:r>
                <a:r>
                  <a:rPr lang="en-US" baseline="30000" dirty="0" smtClean="0"/>
                  <a:t>n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x</a:t>
                </a:r>
                <a:r>
                  <a:rPr lang="en-US" baseline="30000" dirty="0" err="1" smtClean="0"/>
                  <a:t>mn</a:t>
                </a:r>
                <a:r>
                  <a:rPr lang="en-US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den>
                    </m:f>
                    <m:r>
                      <a:rPr lang="en-US" i="1" smtClean="0">
                        <a:latin typeface="Cambria Math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600200"/>
                <a:ext cx="8229600" cy="4525963"/>
              </a:xfrm>
              <a:prstGeom prst="rect">
                <a:avLst/>
              </a:prstGeom>
              <a:blipFill rotWithShape="1">
                <a:blip r:embed="rId3"/>
                <a:stretch>
                  <a:fillRect l="-1259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702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Apply Properties of Rational Exponents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1/2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 6</a:t>
            </a:r>
            <a:r>
              <a:rPr lang="en-US" baseline="30000" dirty="0" smtClean="0"/>
              <a:t>1/3</a:t>
            </a:r>
            <a:endParaRPr lang="en-US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171450" lvl="1"/>
            <a:r>
              <a:rPr lang="en-US" sz="2400" dirty="0"/>
              <a:t>(27</a:t>
            </a:r>
            <a:r>
              <a:rPr lang="en-US" sz="2400" baseline="30000" dirty="0"/>
              <a:t>1/3</a:t>
            </a:r>
            <a:r>
              <a:rPr lang="en-US" sz="2400" dirty="0">
                <a:sym typeface="Symbol"/>
              </a:rPr>
              <a:t></a:t>
            </a:r>
            <a:r>
              <a:rPr lang="en-US" sz="2400" dirty="0" smtClean="0"/>
              <a:t>6</a:t>
            </a:r>
            <a:r>
              <a:rPr lang="en-US" sz="2400" baseline="30000" dirty="0" smtClean="0"/>
              <a:t>1/4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017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Apply Properties of Rational Exponents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pPr marL="342900" lvl="1" indent="-342900"/>
            <a:r>
              <a:rPr lang="en-US" sz="2400" dirty="0" smtClean="0"/>
              <a:t>(4</a:t>
            </a:r>
            <a:r>
              <a:rPr lang="en-US" sz="2400" baseline="30000" dirty="0" smtClean="0"/>
              <a:t>3</a:t>
            </a:r>
            <a:r>
              <a:rPr lang="en-US" sz="2400" dirty="0" smtClean="0">
                <a:sym typeface="Symbol"/>
              </a:rPr>
              <a:t></a:t>
            </a:r>
            <a:r>
              <a:rPr lang="en-US" sz="2400" dirty="0" smtClean="0"/>
              <a:t>w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-1/3</a:t>
            </a:r>
          </a:p>
          <a:p>
            <a:pPr marL="342900" lvl="1" indent="-342900">
              <a:buFont typeface="Wingdings"/>
              <a:buChar char=""/>
            </a:pPr>
            <a:endParaRPr lang="en-US" sz="2400" baseline="30000" dirty="0" smtClean="0"/>
          </a:p>
          <a:p>
            <a:pPr marL="342900" lvl="1" indent="-342900">
              <a:buFont typeface="Wingdings"/>
              <a:buChar char=""/>
            </a:pPr>
            <a:endParaRPr lang="en-US" sz="2400" baseline="30000" dirty="0" smtClean="0"/>
          </a:p>
          <a:p>
            <a:pPr marL="342900" lvl="1" indent="-342900">
              <a:buFont typeface="Wingdings"/>
              <a:buChar char=""/>
            </a:pPr>
            <a:endParaRPr lang="en-US" sz="2400" baseline="30000" dirty="0" smtClean="0"/>
          </a:p>
          <a:p>
            <a:pPr marL="342900" lvl="1" indent="-342900">
              <a:buFont typeface="Wingdings"/>
              <a:buChar char=""/>
            </a:pPr>
            <a:endParaRPr lang="en-US" sz="2400" baseline="30000" dirty="0" smtClean="0"/>
          </a:p>
          <a:p>
            <a:pPr marL="342900" lvl="1" indent="-342900">
              <a:buFont typeface="Wingdings"/>
              <a:buChar char=""/>
            </a:pPr>
            <a:endParaRPr lang="en-US" sz="2400" baseline="30000" dirty="0" smtClean="0"/>
          </a:p>
          <a:p>
            <a:pPr marL="342900" lvl="1" indent="-342900"/>
            <a:endParaRPr lang="en-US" sz="2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𝑡</m:t>
                        </m:r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3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Apply Properties of Rational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Using Properties of Radicals</a:t>
                </a:r>
              </a:p>
              <a:p>
                <a:pPr lvl="1"/>
                <a:r>
                  <a:rPr lang="en-US" dirty="0" smtClean="0"/>
                  <a:t>Product Property </a:t>
                </a:r>
                <a:r>
                  <a:rPr lang="en-US" dirty="0" smtClean="0">
                    <a:sym typeface="Wingdings"/>
                  </a:rPr>
                  <a:t></a:t>
                </a:r>
                <a:r>
                  <a:rPr lang="en-US" dirty="0" smtClean="0"/>
                  <a:t> </a:t>
                </a:r>
              </a:p>
              <a:p>
                <a:pPr lvl="2"/>
                <a14:m>
                  <m:oMath xmlns:m="http://schemas.openxmlformats.org/officeDocument/2006/math">
                    <m:rad>
                      <m:radPr>
                        <m:ctrlPr>
                          <a:rPr lang="en-US" sz="32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/>
                          </a:rPr>
                          <m:t>𝑛</m:t>
                        </m:r>
                      </m:deg>
                      <m:e>
                        <m:r>
                          <a:rPr lang="en-US" sz="3200" b="0" i="1" smtClean="0">
                            <a:latin typeface="Cambria Math"/>
                          </a:rPr>
                          <m:t>𝑎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rad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/>
                          </a:rPr>
                          <m:t>𝑛</m:t>
                        </m:r>
                      </m:deg>
                      <m:e>
                        <m:r>
                          <a:rPr lang="en-US" sz="3200" b="0" i="1" smtClean="0">
                            <a:latin typeface="Cambria Math"/>
                          </a:rPr>
                          <m:t>𝑎</m:t>
                        </m:r>
                      </m:e>
                    </m:rad>
                    <m:r>
                      <a:rPr lang="en-US" sz="3200" b="0" i="1" smtClean="0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deg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Quotient Property </a:t>
                </a:r>
                <a:r>
                  <a:rPr lang="en-US" dirty="0" smtClean="0">
                    <a:sym typeface="Wingdings"/>
                  </a:rPr>
                  <a:t></a:t>
                </a:r>
                <a:r>
                  <a:rPr lang="en-US" dirty="0" smtClean="0"/>
                  <a:t> </a:t>
                </a:r>
              </a:p>
              <a:p>
                <a:pPr lvl="2"/>
                <a14:m>
                  <m:oMath xmlns:m="http://schemas.openxmlformats.org/officeDocument/2006/math">
                    <m:rad>
                      <m:radPr>
                        <m:ctrlPr>
                          <a:rPr lang="en-US" sz="32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3200" b="0" i="1" smtClean="0">
                            <a:latin typeface="Cambria Math"/>
                          </a:rPr>
                          <m:t>𝑛</m:t>
                        </m:r>
                      </m:deg>
                      <m:e>
                        <m:f>
                          <m:fPr>
                            <m:ctrlPr>
                              <a:rPr lang="en-US" sz="32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/>
                              </a:rPr>
                              <m:t>𝑏</m:t>
                            </m:r>
                          </m:den>
                        </m:f>
                      </m:e>
                    </m:rad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en-US" sz="3200" b="0" i="1" smtClean="0">
                                <a:latin typeface="Cambria Math"/>
                              </a:rPr>
                              <m:t>𝑛</m:t>
                            </m:r>
                          </m:deg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𝑎</m:t>
                            </m:r>
                          </m:e>
                        </m:rad>
                      </m:num>
                      <m:den>
                        <m:rad>
                          <m:rad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en-US" sz="3200" b="0" i="1" smtClean="0">
                                <a:latin typeface="Cambria Math"/>
                              </a:rPr>
                              <m:t>𝑛</m:t>
                            </m:r>
                          </m:deg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𝑏</m:t>
                            </m:r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600200"/>
                <a:ext cx="8229600" cy="4525963"/>
              </a:xfrm>
              <a:prstGeom prst="rect">
                <a:avLst/>
              </a:prstGeom>
              <a:blipFill rotWithShape="1">
                <a:blip r:embed="rId3"/>
                <a:stretch>
                  <a:fillRect l="-1259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4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Apply Properties of Rational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ctrlPr>
                          <a:rPr lang="en-US" sz="280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sz="280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sz="2800" b="0" i="1" smtClean="0">
                            <a:latin typeface="Cambria Math"/>
                          </a:rPr>
                          <m:t>25</m:t>
                        </m:r>
                      </m:e>
                    </m:rad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ctrlPr>
                          <a:rPr lang="en-US" sz="2800" i="1" smtClean="0">
                            <a:latin typeface="Cambria Math"/>
                            <a:ea typeface="Cambria Math"/>
                          </a:rPr>
                        </m:ctrlPr>
                      </m:radPr>
                      <m:deg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3</m:t>
                        </m:r>
                      </m:deg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</m:oMath>
                </a14:m>
                <a:endParaRPr lang="en-US" sz="2800" dirty="0" smtClean="0"/>
              </a:p>
              <a:p>
                <a:endParaRPr lang="en-US" sz="2800" dirty="0"/>
              </a:p>
              <a:p>
                <a:endParaRPr lang="en-US" sz="2800" dirty="0" smtClean="0"/>
              </a:p>
              <a:p>
                <a:endParaRPr lang="en-US" sz="2800" dirty="0"/>
              </a:p>
              <a:p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a:rPr lang="en-US" sz="2800" i="1">
                                <a:latin typeface="Cambria Math"/>
                              </a:rPr>
                              <m:t>3</m:t>
                            </m:r>
                          </m:deg>
                          <m:e>
                            <m:r>
                              <a:rPr lang="en-US" sz="2800" i="1">
                                <a:latin typeface="Cambria Math"/>
                              </a:rPr>
                              <m:t>32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𝑥</m:t>
                            </m:r>
                          </m:e>
                        </m:rad>
                      </m:num>
                      <m:den>
                        <m:rad>
                          <m:ra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a:rPr lang="en-US" sz="2800" i="1">
                                <a:latin typeface="Cambria Math"/>
                              </a:rPr>
                              <m:t>3</m:t>
                            </m:r>
                          </m:deg>
                          <m:e>
                            <m:r>
                              <a:rPr lang="en-US" sz="2800" i="1">
                                <a:latin typeface="Cambria Math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5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Apply Properties of Rational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Writing Radicals in Simplest Form</a:t>
                </a:r>
              </a:p>
              <a:p>
                <a:pPr lvl="1"/>
                <a:r>
                  <a:rPr lang="en-US" dirty="0" smtClean="0"/>
                  <a:t>Remove any perfect roots</a:t>
                </a:r>
              </a:p>
              <a:p>
                <a:pPr lvl="1"/>
                <a:r>
                  <a:rPr lang="en-US" dirty="0" smtClean="0"/>
                  <a:t>Rationalize denominators</a:t>
                </a:r>
              </a:p>
              <a:p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64</m:t>
                        </m:r>
                      </m:e>
                    </m:rad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pPr lvl="0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(16</m:t>
                    </m:r>
                    <m:r>
                      <m:rPr>
                        <m:nor/>
                      </m:rPr>
                      <a:rPr lang="en-US" dirty="0"/>
                      <m:t>g</m:t>
                    </m:r>
                    <m:r>
                      <m:rPr>
                        <m:nor/>
                      </m:rPr>
                      <a:rPr lang="en-US" baseline="30000" dirty="0"/>
                      <m:t>4</m:t>
                    </m:r>
                    <m:r>
                      <m:rPr>
                        <m:nor/>
                      </m:rPr>
                      <a:rPr lang="en-US" dirty="0"/>
                      <m:t>h</m:t>
                    </m:r>
                    <m:r>
                      <m:rPr>
                        <m:nor/>
                      </m:rPr>
                      <a:rPr lang="en-US" baseline="30000" dirty="0"/>
                      <m:t>2</m:t>
                    </m:r>
                    <m:r>
                      <m:rPr>
                        <m:nor/>
                      </m:rPr>
                      <a:rPr lang="en-US" dirty="0"/>
                      <m:t>)</m:t>
                    </m:r>
                    <m:r>
                      <m:rPr>
                        <m:nor/>
                      </m:rPr>
                      <a:rPr lang="en-US" baseline="30000" dirty="0"/>
                      <m:t>1/2</m:t>
                    </m:r>
                  </m:oMath>
                </a14:m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333500"/>
                <a:ext cx="8229600" cy="3771636"/>
              </a:xfrm>
              <a:prstGeom prst="rect">
                <a:avLst/>
              </a:prstGeom>
              <a:blipFill rotWithShape="1">
                <a:blip r:embed="rId3"/>
                <a:stretch>
                  <a:fillRect l="-1630" t="-2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0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Apply Properties of Rational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f>
                          <m:f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3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Apply Properties of Rational </a:t>
            </a:r>
            <a:r>
              <a:rPr lang="en-US" dirty="0" smtClean="0"/>
              <a:t>Exponents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ad>
                      <m:radPr>
                        <m:ctrlPr>
                          <a:rPr lang="en-US" sz="28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800" b="0" i="1" smtClean="0">
                            <a:latin typeface="Cambria Math"/>
                          </a:rPr>
                          <m:t>5</m:t>
                        </m:r>
                      </m:deg>
                      <m:e>
                        <m:f>
                          <m:fPr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5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9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endParaRPr lang="en-US" sz="2800" dirty="0" smtClean="0"/>
              </a:p>
              <a:p>
                <a:endParaRPr lang="en-US" sz="2800" dirty="0"/>
              </a:p>
              <a:p>
                <a:endParaRPr lang="en-US" sz="2800" dirty="0" smtClean="0"/>
              </a:p>
              <a:p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18</m:t>
                        </m:r>
                        <m:r>
                          <a:rPr lang="en-US" sz="2800" i="1">
                            <a:latin typeface="Cambria Math"/>
                          </a:rPr>
                          <m:t>𝑟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−3</m:t>
                            </m:r>
                          </m:sup>
                        </m:sSup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2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Apply Properties of Rational Exponents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Adding and Subtracting Roots and Radicals</a:t>
            </a:r>
          </a:p>
          <a:p>
            <a:pPr lvl="1"/>
            <a:r>
              <a:rPr lang="en-US" dirty="0" smtClean="0"/>
              <a:t>Think of radicals and roots as being a like term (like x</a:t>
            </a:r>
            <a:r>
              <a:rPr lang="en-US" baseline="30000" dirty="0" smtClean="0"/>
              <a:t>2</a:t>
            </a:r>
            <a:r>
              <a:rPr lang="en-US" dirty="0" smtClean="0"/>
              <a:t>) if the base and exponent are the same or the index and radicand are the same.  Then combine like terms.</a:t>
            </a:r>
          </a:p>
          <a:p>
            <a:r>
              <a:rPr lang="en-US" dirty="0" smtClean="0"/>
              <a:t>5(4</a:t>
            </a:r>
            <a:r>
              <a:rPr lang="en-US" baseline="30000" dirty="0" smtClean="0"/>
              <a:t>3/4</a:t>
            </a:r>
            <a:r>
              <a:rPr lang="en-US" dirty="0" smtClean="0"/>
              <a:t>) - 3(4</a:t>
            </a:r>
            <a:r>
              <a:rPr lang="en-US" baseline="30000" dirty="0" smtClean="0"/>
              <a:t>3/4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7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Apply Properties of Rational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81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−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e>
                    </m:rad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/>
                  <a:t>424 #3, 7, 11, 15-23 odd, 27, 31-39 odd, 43, 47, 53, 57, 61, 65, 67, 71, 75, 79, 85, </a:t>
                </a:r>
                <a:r>
                  <a:rPr lang="en-US" dirty="0" smtClean="0"/>
                  <a:t>87 + 4 = 30 total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prstGeom prst="rect">
                <a:avLst/>
              </a:prstGeom>
              <a:blipFill rotWithShape="1">
                <a:blip r:embed="rId3"/>
                <a:stretch>
                  <a:fillRect l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177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68730"/>
            <a:ext cx="8229600" cy="366217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Algebra 2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hlinkClick r:id="rId3" action="ppaction://hlinkpres?slideindex=1&amp;slidetitle="/>
              </a:rPr>
              <a:t>6.2 Homework Quiz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01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6.3 Perform Function Operations and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Sometimes for your problems you need to repeat several calculations over and over again (think science class).  </a:t>
            </a:r>
          </a:p>
          <a:p>
            <a:endParaRPr lang="en-US" dirty="0" smtClean="0"/>
          </a:p>
          <a:p>
            <a:r>
              <a:rPr lang="en-US" dirty="0" smtClean="0"/>
              <a:t>It would be quicker to combine all the equations that you are using into one equation first, so that you only have to do one equation each time instead of many.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23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6.3 Perform Function Operations and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Ways to combine functions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Sum: 		(f + g)(x) = f(x) + g(x)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Difference: 	(f – g)(x) = f(x) - g(x)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Multiplication: 	(f 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 g)(x) = f(x) 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 g(x)</a:t>
            </a:r>
          </a:p>
          <a:p>
            <a:endParaRPr lang="en-US" dirty="0" smtClean="0"/>
          </a:p>
          <a:p>
            <a:r>
              <a:rPr lang="en-US" dirty="0" smtClean="0"/>
              <a:t>Division: 		(f/g)(x) = f(x) / g(x)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7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6.3 Perform Function Operations and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Given f(x) = 2x</a:t>
            </a:r>
            <a:r>
              <a:rPr lang="en-US" baseline="30000" dirty="0" smtClean="0"/>
              <a:t>1/2</a:t>
            </a:r>
            <a:r>
              <a:rPr lang="en-US" dirty="0" smtClean="0"/>
              <a:t> – 1 and g(x) = x</a:t>
            </a:r>
            <a:r>
              <a:rPr lang="en-US" baseline="30000" dirty="0" smtClean="0"/>
              <a:t>1/2</a:t>
            </a:r>
            <a:r>
              <a:rPr lang="en-US" dirty="0" smtClean="0"/>
              <a:t> find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(f + g)(x)	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(f - g)(x)	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(f 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 g)(x)	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(f / g)(x)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15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6.3 Perform Function Operations and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Composition</a:t>
            </a:r>
          </a:p>
          <a:p>
            <a:pPr lvl="1"/>
            <a:r>
              <a:rPr lang="en-US" dirty="0" smtClean="0"/>
              <a:t>More than one function put together.  (Like substitution)</a:t>
            </a:r>
          </a:p>
          <a:p>
            <a:pPr lvl="1"/>
            <a:r>
              <a:rPr lang="en-US" dirty="0" smtClean="0"/>
              <a:t>Written f(g(x))</a:t>
            </a:r>
          </a:p>
          <a:p>
            <a:pPr lvl="1"/>
            <a:r>
              <a:rPr lang="en-US" dirty="0" smtClean="0"/>
              <a:t>Said “f of g of x”</a:t>
            </a:r>
          </a:p>
          <a:p>
            <a:pPr lvl="1"/>
            <a:r>
              <a:rPr lang="en-US" dirty="0" smtClean="0"/>
              <a:t>Means that the output (range) of g is the input (domain) of f.  Work from the inside out.  Do g(x) first then f(x).</a:t>
            </a:r>
          </a:p>
          <a:p>
            <a:pPr lvl="1"/>
            <a:r>
              <a:rPr lang="en-US" dirty="0" smtClean="0"/>
              <a:t>g(x) gets substituted into f(x)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21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6.3 Perform Function Operations and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 smtClean="0"/>
              <a:t>Find f(g(x)) when 	f(x) = 2x + 3 and g(x) = x</a:t>
            </a:r>
            <a:r>
              <a:rPr lang="en-US" baseline="30000" dirty="0" smtClean="0"/>
              <a:t>2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Find g(g(x))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432 #3-9 odd, 13-37 odd, 43, </a:t>
            </a:r>
            <a:r>
              <a:rPr lang="en-US" dirty="0" smtClean="0"/>
              <a:t>45 + 1 = 20 total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38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hlinkClick r:id="rId3" action="ppaction://hlinkpres?slideindex=1&amp;slidetitle="/>
              </a:rPr>
              <a:t>6.3 Homework Quiz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01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6.4 Use Inverse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Sometimes you want to do the opposite operation that a given function or equation gives you.  </a:t>
            </a:r>
          </a:p>
          <a:p>
            <a:endParaRPr lang="en-US" dirty="0" smtClean="0"/>
          </a:p>
          <a:p>
            <a:r>
              <a:rPr lang="en-US" dirty="0" smtClean="0"/>
              <a:t>To do the opposite, or undo, the operation you need the inverse function.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5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6.4 Use Inverse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 smtClean="0"/>
              <a:t>Properties of Inverses</a:t>
            </a:r>
          </a:p>
          <a:p>
            <a:pPr lvl="1"/>
            <a:r>
              <a:rPr lang="en-US" dirty="0" smtClean="0"/>
              <a:t>x and y values are switched</a:t>
            </a:r>
          </a:p>
          <a:p>
            <a:pPr lvl="1"/>
            <a:r>
              <a:rPr lang="en-US" dirty="0" smtClean="0"/>
              <a:t>graph is reflected over the line y = x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You can use the Horizontal Line test to determine if the inverse of a function is also a function.</a:t>
            </a:r>
          </a:p>
          <a:p>
            <a:pPr lvl="2"/>
            <a:r>
              <a:rPr lang="en-US" dirty="0" smtClean="0"/>
              <a:t>If a horizontal line can touch a graph more than once, then the inverse is not a function.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5962650" y="1819656"/>
            <a:ext cx="1943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10200" y="1705356"/>
            <a:ext cx="3352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 rot="16200000" flipV="1">
            <a:off x="6273404" y="753252"/>
            <a:ext cx="1178719" cy="1982788"/>
          </a:xfrm>
          <a:custGeom>
            <a:avLst/>
            <a:gdLst>
              <a:gd name="connsiteX0" fmla="*/ 0 w 1571625"/>
              <a:gd name="connsiteY0" fmla="*/ 0 h 1982788"/>
              <a:gd name="connsiteX1" fmla="*/ 857250 w 1571625"/>
              <a:gd name="connsiteY1" fmla="*/ 1981200 h 1982788"/>
              <a:gd name="connsiteX2" fmla="*/ 1571625 w 1571625"/>
              <a:gd name="connsiteY2" fmla="*/ 9525 h 198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1625" h="1982788">
                <a:moveTo>
                  <a:pt x="0" y="0"/>
                </a:moveTo>
                <a:cubicBezTo>
                  <a:pt x="297656" y="989806"/>
                  <a:pt x="595313" y="1979613"/>
                  <a:pt x="857250" y="1981200"/>
                </a:cubicBezTo>
                <a:cubicBezTo>
                  <a:pt x="1119188" y="1982788"/>
                  <a:pt x="1345406" y="996156"/>
                  <a:pt x="1571625" y="9525"/>
                </a:cubicBezTo>
              </a:path>
            </a:pathLst>
          </a:cu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096002" y="1040988"/>
            <a:ext cx="1571625" cy="1487091"/>
          </a:xfrm>
          <a:custGeom>
            <a:avLst/>
            <a:gdLst>
              <a:gd name="connsiteX0" fmla="*/ 0 w 1571625"/>
              <a:gd name="connsiteY0" fmla="*/ 0 h 1982788"/>
              <a:gd name="connsiteX1" fmla="*/ 857250 w 1571625"/>
              <a:gd name="connsiteY1" fmla="*/ 1981200 h 1982788"/>
              <a:gd name="connsiteX2" fmla="*/ 1571625 w 1571625"/>
              <a:gd name="connsiteY2" fmla="*/ 9525 h 198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1625" h="1982788">
                <a:moveTo>
                  <a:pt x="0" y="0"/>
                </a:moveTo>
                <a:cubicBezTo>
                  <a:pt x="297656" y="989806"/>
                  <a:pt x="595313" y="1979613"/>
                  <a:pt x="857250" y="1981200"/>
                </a:cubicBezTo>
                <a:cubicBezTo>
                  <a:pt x="1119188" y="1982788"/>
                  <a:pt x="1345406" y="996156"/>
                  <a:pt x="1571625" y="9525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562600" y="619506"/>
            <a:ext cx="2895600" cy="2057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53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6.4 Use Inverse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Definition of inverses</a:t>
            </a:r>
          </a:p>
          <a:p>
            <a:pPr lvl="1"/>
            <a:r>
              <a:rPr lang="en-US" dirty="0" smtClean="0"/>
              <a:t>Two functions are inverses if and only if</a:t>
            </a:r>
          </a:p>
          <a:p>
            <a:pPr lvl="2"/>
            <a:r>
              <a:rPr lang="en-US" dirty="0" smtClean="0"/>
              <a:t>f(g(x)) = x and g(f(x)) = x</a:t>
            </a:r>
          </a:p>
          <a:p>
            <a:pPr lvl="1"/>
            <a:r>
              <a:rPr lang="en-US" dirty="0" smtClean="0"/>
              <a:t>Remember a function is when one x value only goes to one y value (lines are functions, quadratics are functions, square roots are not functions)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2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6.1 Evaluate </a:t>
            </a:r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Roots and Use Rational Exponents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Root</a:t>
            </a:r>
          </a:p>
          <a:p>
            <a:pPr lvl="1"/>
            <a:r>
              <a:rPr lang="en-US" dirty="0" smtClean="0"/>
              <a:t>If a</a:t>
            </a:r>
            <a:r>
              <a:rPr lang="en-US" baseline="30000" dirty="0" smtClean="0"/>
              <a:t>2</a:t>
            </a:r>
            <a:r>
              <a:rPr lang="en-US" dirty="0" smtClean="0"/>
              <a:t> = b, then a is a square (2</a:t>
            </a:r>
            <a:r>
              <a:rPr lang="en-US" baseline="30000" dirty="0" smtClean="0"/>
              <a:t>nd</a:t>
            </a:r>
            <a:r>
              <a:rPr lang="en-US" dirty="0" smtClean="0"/>
              <a:t>) root of b</a:t>
            </a:r>
          </a:p>
          <a:p>
            <a:pPr lvl="1"/>
            <a:r>
              <a:rPr lang="en-US" dirty="0" smtClean="0"/>
              <a:t>If a</a:t>
            </a:r>
            <a:r>
              <a:rPr lang="en-US" baseline="30000" dirty="0" smtClean="0"/>
              <a:t>n</a:t>
            </a:r>
            <a:r>
              <a:rPr lang="en-US" dirty="0" smtClean="0"/>
              <a:t> = b, then a is the n</a:t>
            </a:r>
            <a:r>
              <a:rPr lang="en-US" baseline="30000" dirty="0" smtClean="0"/>
              <a:t>th</a:t>
            </a:r>
            <a:r>
              <a:rPr lang="en-US" dirty="0" smtClean="0"/>
              <a:t> root of b</a:t>
            </a:r>
          </a:p>
          <a:p>
            <a:r>
              <a:rPr lang="en-US" dirty="0" smtClean="0"/>
              <a:t>Parts of a radical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28575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Radical Sign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314325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Index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3886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Radicand</a:t>
            </a:r>
            <a:endParaRPr lang="en-US" sz="2400" dirty="0"/>
          </a:p>
        </p:txBody>
      </p:sp>
      <p:cxnSp>
        <p:nvCxnSpPr>
          <p:cNvPr id="9" name="Straight Arrow Connector 8"/>
          <p:cNvCxnSpPr>
            <a:stCxn id="6" idx="3"/>
          </p:cNvCxnSpPr>
          <p:nvPr/>
        </p:nvCxnSpPr>
        <p:spPr>
          <a:xfrm flipV="1">
            <a:off x="1905000" y="3200403"/>
            <a:ext cx="914400" cy="173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0"/>
          </p:cNvCxnSpPr>
          <p:nvPr/>
        </p:nvCxnSpPr>
        <p:spPr>
          <a:xfrm flipH="1" flipV="1">
            <a:off x="3962400" y="3604915"/>
            <a:ext cx="1066800" cy="2812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1"/>
          </p:cNvCxnSpPr>
          <p:nvPr/>
        </p:nvCxnSpPr>
        <p:spPr>
          <a:xfrm flipH="1" flipV="1">
            <a:off x="3962400" y="3088332"/>
            <a:ext cx="10668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642730" y="2914183"/>
                <a:ext cx="1472070" cy="9178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48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48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en-US" sz="4800" b="0" i="1" smtClean="0">
                              <a:latin typeface="Cambria Math"/>
                            </a:rPr>
                            <m:t>64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2730" y="3885577"/>
                <a:ext cx="1472070" cy="9178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309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6.4 Use Inverse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pPr lvl="0"/>
                <a:r>
                  <a:rPr lang="en-US" dirty="0" smtClean="0"/>
                  <a:t>Determine if f(x) = 6 – 2x and g(x)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6−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are inverses.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600200"/>
                <a:ext cx="8229600" cy="4525963"/>
              </a:xfrm>
              <a:prstGeom prst="rect">
                <a:avLst/>
              </a:prstGeom>
              <a:blipFill rotWithShape="1">
                <a:blip r:embed="rId3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182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6.4 Use Inverse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Finding inverses</a:t>
            </a:r>
          </a:p>
          <a:p>
            <a:pPr lvl="1"/>
            <a:r>
              <a:rPr lang="en-US" dirty="0" smtClean="0"/>
              <a:t>Inverses switch the x and y coordinates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If the function is written as ordered pairs then just switch the x and </a:t>
            </a:r>
            <a:r>
              <a:rPr lang="en-US" dirty="0" err="1" smtClean="0"/>
              <a:t>y’s</a:t>
            </a:r>
            <a:endParaRPr lang="en-US" dirty="0" smtClean="0"/>
          </a:p>
          <a:p>
            <a:pPr lvl="1"/>
            <a:r>
              <a:rPr lang="en-US" dirty="0" smtClean="0"/>
              <a:t>Example: find the inverse of f(x) = {(2, 3), (4, 5)}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0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6.4 Use Inverse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0" y="1200150"/>
                <a:ext cx="9144000" cy="3714750"/>
              </a:xfrm>
              <a:prstGeom prst="rect">
                <a:avLst/>
              </a:prstGeom>
            </p:spPr>
            <p:txBody>
              <a:bodyPr>
                <a:normAutofit fontScale="85000" lnSpcReduction="20000"/>
              </a:bodyPr>
              <a:lstStyle/>
              <a:p>
                <a:pPr lvl="0"/>
                <a:r>
                  <a:rPr lang="en-US" dirty="0" smtClean="0"/>
                  <a:t>Finding inverses</a:t>
                </a:r>
              </a:p>
              <a:p>
                <a:pPr lvl="0"/>
                <a:r>
                  <a:rPr lang="en-US" dirty="0" smtClean="0"/>
                  <a:t>If the function is written as an expression</a:t>
                </a:r>
              </a:p>
              <a:p>
                <a:pPr lvl="1" algn="ctr"/>
                <a:r>
                  <a:rPr lang="en-US" dirty="0" smtClean="0"/>
                  <a:t>f(x) = 4x - 5</a:t>
                </a:r>
              </a:p>
              <a:p>
                <a:pPr lvl="1"/>
                <a:r>
                  <a:rPr lang="en-US" dirty="0" smtClean="0"/>
                  <a:t>Rewrite f(x) as y		y = 4x – 5 </a:t>
                </a:r>
              </a:p>
              <a:p>
                <a:pPr lvl="2"/>
                <a:r>
                  <a:rPr lang="en-US" dirty="0" smtClean="0"/>
                  <a:t>(if problem is y=___, skip 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and last step)</a:t>
                </a:r>
              </a:p>
              <a:p>
                <a:pPr lvl="1"/>
                <a:r>
                  <a:rPr lang="en-US" dirty="0" smtClean="0"/>
                  <a:t>Switch the x and y		x = 4y – 5</a:t>
                </a:r>
              </a:p>
              <a:p>
                <a:pPr lvl="1"/>
                <a:r>
                  <a:rPr lang="en-US" dirty="0" smtClean="0"/>
                  <a:t>Solve for y			x + 5 = 4y </a:t>
                </a:r>
              </a:p>
              <a:p>
                <a:pPr lvl="1"/>
                <a:r>
                  <a:rPr lang="en-US" dirty="0" smtClean="0"/>
                  <a:t> 				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Rewrite y as f</a:t>
                </a:r>
                <a:r>
                  <a:rPr lang="en-US" baseline="30000" dirty="0" smtClean="0"/>
                  <a:t>-1</a:t>
                </a:r>
                <a:r>
                  <a:rPr lang="en-US" dirty="0" smtClean="0"/>
                  <a:t>(x)		f</a:t>
                </a:r>
                <a:r>
                  <a:rPr lang="en-US" baseline="30000" dirty="0" smtClean="0"/>
                  <a:t>-1</a:t>
                </a:r>
                <a:r>
                  <a:rPr lang="en-US" dirty="0" smtClean="0"/>
                  <a:t>(x)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442 </a:t>
                </a:r>
                <a:r>
                  <a:rPr lang="en-US" dirty="0"/>
                  <a:t>#1, 3-43 every other odd, 45, 47, </a:t>
                </a:r>
                <a:r>
                  <a:rPr lang="en-US" dirty="0" smtClean="0"/>
                  <a:t>49 + 5 = 20 total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0" y="1600200"/>
                <a:ext cx="9144000" cy="4953000"/>
              </a:xfrm>
              <a:prstGeom prst="rect">
                <a:avLst/>
              </a:prstGeom>
              <a:blipFill rotWithShape="1">
                <a:blip r:embed="rId3"/>
                <a:stretch>
                  <a:fillRect l="-1133" t="-1108" b="-1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680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hlinkClick r:id="rId3" action="ppaction://hlinkpres?slideindex=1&amp;slidetitle="/>
              </a:rPr>
              <a:t>6.4 Homework Quiz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01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6.5 Graph Square Root and Cube Root Functions</a:t>
            </a:r>
            <a:endParaRPr lang="en-US" dirty="0"/>
          </a:p>
        </p:txBody>
      </p:sp>
      <p:grpSp>
        <p:nvGrpSpPr>
          <p:cNvPr id="4" name="Group 58"/>
          <p:cNvGrpSpPr/>
          <p:nvPr/>
        </p:nvGrpSpPr>
        <p:grpSpPr>
          <a:xfrm>
            <a:off x="609600" y="1600200"/>
            <a:ext cx="3048000" cy="3314700"/>
            <a:chOff x="5562600" y="1828800"/>
            <a:chExt cx="3048000" cy="441960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6576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5400000">
              <a:off x="39624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42672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45720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4876800" y="4038600"/>
              <a:ext cx="4419600" cy="0"/>
            </a:xfrm>
            <a:prstGeom prst="line">
              <a:avLst/>
            </a:prstGeom>
            <a:ln w="28575">
              <a:solidFill>
                <a:schemeClr val="tx1">
                  <a:lumMod val="8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51816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54864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7912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60960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64008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33528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5562600" y="4038600"/>
              <a:ext cx="3048000" cy="0"/>
            </a:xfrm>
            <a:prstGeom prst="line">
              <a:avLst/>
            </a:prstGeom>
            <a:ln w="28575">
              <a:solidFill>
                <a:schemeClr val="tx1">
                  <a:lumMod val="8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5562600" y="43433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5562600" y="46481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5562600" y="49529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5562600" y="52577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0800000">
              <a:off x="5562600" y="5562600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>
              <a:off x="5562600" y="5867400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5562600" y="61721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5562600" y="3733800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>
              <a:off x="5562600" y="3429000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>
              <a:off x="5562600" y="31242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5562600" y="28194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0800000">
              <a:off x="5562600" y="25146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>
              <a:off x="5562600" y="22098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>
              <a:off x="5562600" y="19050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58"/>
          <p:cNvGrpSpPr/>
          <p:nvPr/>
        </p:nvGrpSpPr>
        <p:grpSpPr>
          <a:xfrm>
            <a:off x="4953000" y="1543050"/>
            <a:ext cx="3048000" cy="3314700"/>
            <a:chOff x="5562600" y="1828800"/>
            <a:chExt cx="3048000" cy="4419600"/>
          </a:xfrm>
        </p:grpSpPr>
        <p:cxnSp>
          <p:nvCxnSpPr>
            <p:cNvPr id="32" name="Straight Connector 31"/>
            <p:cNvCxnSpPr/>
            <p:nvPr/>
          </p:nvCxnSpPr>
          <p:spPr>
            <a:xfrm rot="5400000">
              <a:off x="36576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39624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42672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45720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4876800" y="4038600"/>
              <a:ext cx="4419600" cy="0"/>
            </a:xfrm>
            <a:prstGeom prst="line">
              <a:avLst/>
            </a:prstGeom>
            <a:ln w="28575">
              <a:solidFill>
                <a:schemeClr val="tx1">
                  <a:lumMod val="8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51816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54864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57912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60960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64008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3352800" y="4038600"/>
              <a:ext cx="44196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>
              <a:off x="5562600" y="4038600"/>
              <a:ext cx="3048000" cy="0"/>
            </a:xfrm>
            <a:prstGeom prst="line">
              <a:avLst/>
            </a:prstGeom>
            <a:ln w="28575">
              <a:solidFill>
                <a:schemeClr val="tx1">
                  <a:lumMod val="8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0800000">
              <a:off x="5562600" y="43433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>
              <a:off x="5562600" y="46481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>
              <a:off x="5562600" y="49529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0800000">
              <a:off x="5562600" y="52577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0800000">
              <a:off x="5562600" y="5562600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>
              <a:off x="5562600" y="5867400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0800000">
              <a:off x="5562600" y="6172199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0800000">
              <a:off x="5562600" y="3733800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>
              <a:off x="5562600" y="3429000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10800000">
              <a:off x="5562600" y="31242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0800000">
              <a:off x="5562600" y="28194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0800000">
              <a:off x="5562600" y="25146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10800000">
              <a:off x="5562600" y="22098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10800000">
              <a:off x="5562600" y="1905001"/>
              <a:ext cx="3048000" cy="0"/>
            </a:xfrm>
            <a:prstGeom prst="line">
              <a:avLst/>
            </a:prstGeom>
            <a:ln>
              <a:solidFill>
                <a:schemeClr val="tx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Oval 60"/>
          <p:cNvSpPr/>
          <p:nvPr/>
        </p:nvSpPr>
        <p:spPr>
          <a:xfrm>
            <a:off x="2057400" y="3200400"/>
            <a:ext cx="152400" cy="114300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2362200" y="2971800"/>
            <a:ext cx="152400" cy="114300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3276600" y="2743200"/>
            <a:ext cx="152400" cy="114300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6096000" y="3371850"/>
            <a:ext cx="152400" cy="114300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6400800" y="3143250"/>
            <a:ext cx="152400" cy="114300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6705600" y="2914650"/>
            <a:ext cx="152400" cy="114300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2133600" y="2750344"/>
            <a:ext cx="1524000" cy="514350"/>
          </a:xfrm>
          <a:custGeom>
            <a:avLst/>
            <a:gdLst>
              <a:gd name="connsiteX0" fmla="*/ 0 w 1524000"/>
              <a:gd name="connsiteY0" fmla="*/ 685800 h 685800"/>
              <a:gd name="connsiteX1" fmla="*/ 304800 w 1524000"/>
              <a:gd name="connsiteY1" fmla="*/ 371475 h 685800"/>
              <a:gd name="connsiteX2" fmla="*/ 1219200 w 1524000"/>
              <a:gd name="connsiteY2" fmla="*/ 66675 h 685800"/>
              <a:gd name="connsiteX3" fmla="*/ 1524000 w 1524000"/>
              <a:gd name="connsiteY3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4000" h="685800">
                <a:moveTo>
                  <a:pt x="0" y="685800"/>
                </a:moveTo>
                <a:cubicBezTo>
                  <a:pt x="50800" y="580231"/>
                  <a:pt x="101600" y="474663"/>
                  <a:pt x="304800" y="371475"/>
                </a:cubicBezTo>
                <a:cubicBezTo>
                  <a:pt x="508000" y="268288"/>
                  <a:pt x="1016000" y="128587"/>
                  <a:pt x="1219200" y="66675"/>
                </a:cubicBezTo>
                <a:cubicBezTo>
                  <a:pt x="1422400" y="4763"/>
                  <a:pt x="1473200" y="2381"/>
                  <a:pt x="1524000" y="0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4953000" y="2814638"/>
            <a:ext cx="3048000" cy="764382"/>
          </a:xfrm>
          <a:custGeom>
            <a:avLst/>
            <a:gdLst>
              <a:gd name="connsiteX0" fmla="*/ 0 w 3048000"/>
              <a:gd name="connsiteY0" fmla="*/ 1019175 h 1019175"/>
              <a:gd name="connsiteX1" fmla="*/ 1228725 w 3048000"/>
              <a:gd name="connsiteY1" fmla="*/ 819150 h 1019175"/>
              <a:gd name="connsiteX2" fmla="*/ 1533525 w 3048000"/>
              <a:gd name="connsiteY2" fmla="*/ 514350 h 1019175"/>
              <a:gd name="connsiteX3" fmla="*/ 1838325 w 3048000"/>
              <a:gd name="connsiteY3" fmla="*/ 209550 h 1019175"/>
              <a:gd name="connsiteX4" fmla="*/ 3048000 w 3048000"/>
              <a:gd name="connsiteY4" fmla="*/ 0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8000" h="1019175">
                <a:moveTo>
                  <a:pt x="0" y="1019175"/>
                </a:moveTo>
                <a:cubicBezTo>
                  <a:pt x="486569" y="961231"/>
                  <a:pt x="973138" y="903287"/>
                  <a:pt x="1228725" y="819150"/>
                </a:cubicBezTo>
                <a:cubicBezTo>
                  <a:pt x="1484312" y="735013"/>
                  <a:pt x="1533525" y="514350"/>
                  <a:pt x="1533525" y="514350"/>
                </a:cubicBezTo>
                <a:cubicBezTo>
                  <a:pt x="1635125" y="412750"/>
                  <a:pt x="1585913" y="295275"/>
                  <a:pt x="1838325" y="209550"/>
                </a:cubicBezTo>
                <a:cubicBezTo>
                  <a:pt x="2090738" y="123825"/>
                  <a:pt x="2569369" y="61912"/>
                  <a:pt x="3048000" y="0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990600" y="3829051"/>
            <a:ext cx="228600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domain x≥0</a:t>
            </a:r>
          </a:p>
          <a:p>
            <a:r>
              <a:rPr lang="en-US" sz="2400" b="1" dirty="0" smtClean="0"/>
              <a:t>range y≥0</a:t>
            </a:r>
            <a:endParaRPr lang="en-US" sz="24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800600" y="3829051"/>
            <a:ext cx="335280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/>
                <a:sym typeface="Wingdings" pitchFamily="2" charset="2"/>
              </a:rPr>
              <a:t>Domain: all real numbers</a:t>
            </a:r>
          </a:p>
          <a:p>
            <a:r>
              <a:rPr lang="en-US" sz="2400" dirty="0" smtClean="0">
                <a:latin typeface="Calibri"/>
                <a:sym typeface="Wingdings" pitchFamily="2" charset="2"/>
              </a:rPr>
              <a:t>Range: all real numbers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276796" y="1053589"/>
                <a:ext cx="1713611" cy="6526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𝑦</m:t>
                      </m:r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794" y="1404784"/>
                <a:ext cx="1713611" cy="6526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5594774" y="1053590"/>
                <a:ext cx="1764457" cy="6526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𝑦</m:t>
                      </m:r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a:rPr lang="en-US" sz="36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4772" y="1404785"/>
                <a:ext cx="1764457" cy="6526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426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3" grpId="0"/>
      <p:bldP spid="5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6.5 Graph Square Root and Cube Root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How graphs transform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endParaRPr lang="en-US" b="0" dirty="0" smtClean="0"/>
              </a:p>
              <a:p>
                <a:pPr lvl="1"/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𝑘</m:t>
                    </m:r>
                  </m:oMath>
                </a14:m>
                <a:endParaRPr lang="en-US" b="0" smtClean="0"/>
              </a:p>
              <a:p>
                <a:pPr lvl="1"/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Graphing shortcut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Start with the points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dirty="0" smtClean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Multiply the y-coordinates by </a:t>
                </a:r>
                <a:r>
                  <a:rPr lang="en-US" i="1" dirty="0" smtClean="0"/>
                  <a:t>a</a:t>
                </a:r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Move </a:t>
                </a:r>
                <a:r>
                  <a:rPr lang="en-US" dirty="0"/>
                  <a:t>over </a:t>
                </a:r>
                <a:r>
                  <a:rPr lang="en-US" i="1" dirty="0"/>
                  <a:t>h</a:t>
                </a:r>
                <a:r>
                  <a:rPr lang="en-US" dirty="0"/>
                  <a:t> to the </a:t>
                </a:r>
                <a:r>
                  <a:rPr lang="en-US" dirty="0" smtClean="0"/>
                  <a:t>right and up </a:t>
                </a:r>
                <a:r>
                  <a:rPr lang="en-US" i="1" dirty="0" smtClean="0"/>
                  <a:t>k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600200"/>
                <a:ext cx="8229600" cy="4525963"/>
              </a:xfrm>
              <a:prstGeom prst="rect">
                <a:avLst/>
              </a:prstGeom>
              <a:blipFill rotWithShape="1">
                <a:blip r:embed="rId3"/>
                <a:stretch>
                  <a:fillRect l="-1481" t="-1213" b="-5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99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6.5 Graph Square Root and Cube Root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r>
                  <a:rPr lang="en-US" dirty="0" smtClean="0"/>
                  <a:t>How did the following graphs transform?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−3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+4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+3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−5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600200"/>
                <a:ext cx="8229600" cy="4525963"/>
              </a:xfrm>
              <a:prstGeom prst="rect">
                <a:avLst/>
              </a:prstGeom>
              <a:blipFill rotWithShape="1">
                <a:blip r:embed="rId3"/>
                <a:stretch>
                  <a:fillRect l="-1259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862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6.5 Graph Square Root and Cube Root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r>
                  <a:rPr lang="en-US" dirty="0" smtClean="0"/>
                  <a:t>Graph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=−2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−3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600200"/>
                <a:ext cx="8229600" cy="4525963"/>
              </a:xfrm>
              <a:prstGeom prst="rect">
                <a:avLst/>
              </a:prstGeom>
              <a:blipFill rotWithShape="1">
                <a:blip r:embed="rId3"/>
                <a:stretch>
                  <a:fillRect l="-1259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475" y="1196975"/>
            <a:ext cx="3946525" cy="394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7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6.5 Graph Square Root and Cube Root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Find the domain and range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+4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endParaRPr lang="en-US" b="0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=3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−5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+6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/>
                  <a:t>449 #3-33 odd, </a:t>
                </a:r>
                <a:r>
                  <a:rPr lang="en-US" dirty="0" smtClean="0"/>
                  <a:t>37 + 3 = 20 total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600200"/>
                <a:ext cx="8229600" cy="4800600"/>
              </a:xfrm>
              <a:prstGeom prst="rect">
                <a:avLst/>
              </a:prstGeom>
              <a:blipFill rotWithShape="1">
                <a:blip r:embed="rId3"/>
                <a:stretch>
                  <a:fillRect l="-1259" t="-2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605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hlinkClick r:id="rId3" action="ppaction://hlinkpres?slideindex=1&amp;slidetitle="/>
              </a:rPr>
              <a:t>6.5 Homework Quiz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01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6.1 Evaluate </a:t>
            </a:r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Roots and Use Rational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Rational Exponents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</m:deg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e>
                    </m:ra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radPr>
                              <m:deg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deg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endParaRPr lang="en-US" sz="2800" dirty="0" smtClean="0"/>
              </a:p>
              <a:p>
                <a:r>
                  <a:rPr lang="en-US" sz="2800" dirty="0" smtClean="0"/>
                  <a:t>Evaluate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36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prstGeom prst="rect">
                <a:avLst/>
              </a:prstGeom>
              <a:blipFill rotWithShape="1">
                <a:blip r:embed="rId3"/>
                <a:stretch>
                  <a:fillRect l="-1133" t="-1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3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6.6 Solve Radical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 smtClean="0"/>
              <a:t>Radical Equation</a:t>
            </a:r>
          </a:p>
          <a:p>
            <a:pPr lvl="1"/>
            <a:r>
              <a:rPr lang="en-US" dirty="0" smtClean="0"/>
              <a:t>Equation containing a radical</a:t>
            </a:r>
          </a:p>
          <a:p>
            <a:endParaRPr lang="en-US" dirty="0" smtClean="0"/>
          </a:p>
          <a:p>
            <a:r>
              <a:rPr lang="en-US" dirty="0" smtClean="0"/>
              <a:t>Steps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Isolate the radical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Raise both sides to whatever the index is (or the reciprocal of the exponent)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Solve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your answers!!!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03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6.6 Solve Radical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5−</m:t>
                    </m:r>
                    <m:rad>
                      <m:ra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800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en-US" sz="28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2800" dirty="0" smtClean="0"/>
              </a:p>
              <a:p>
                <a:endParaRPr lang="en-US" sz="2800" dirty="0"/>
              </a:p>
              <a:p>
                <a:endParaRPr lang="en-US" sz="2800" dirty="0" smtClean="0"/>
              </a:p>
              <a:p>
                <a:endParaRPr lang="en-US" sz="2800" dirty="0"/>
              </a:p>
              <a:p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2800" i="1">
                        <a:latin typeface="Cambria Math"/>
                      </a:rPr>
                      <m:t>=243</m:t>
                    </m:r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23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6.6 Solve Radical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/>
                          </a:rPr>
                          <m:t>+8</m:t>
                        </m:r>
                      </m:e>
                    </m:rad>
                    <m:r>
                      <a:rPr lang="en-US" sz="2800" b="0" i="1" smtClean="0">
                        <a:latin typeface="Cambria Math"/>
                      </a:rPr>
                      <m:t>−4=6</m:t>
                    </m:r>
                  </m:oMath>
                </a14:m>
                <a:endParaRPr lang="en-US" sz="2800" dirty="0" smtClean="0"/>
              </a:p>
              <a:p>
                <a:endParaRPr lang="en-US" sz="2800" dirty="0"/>
              </a:p>
              <a:p>
                <a:endParaRPr lang="en-US" sz="2800" dirty="0" smtClean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/>
                          </a:rPr>
                          <m:t>4</m:t>
                        </m:r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  <m:r>
                          <a:rPr lang="en-US" sz="2800" i="1">
                            <a:latin typeface="Cambria Math"/>
                          </a:rPr>
                          <m:t>+28</m:t>
                        </m:r>
                      </m:e>
                    </m:rad>
                    <m:r>
                      <a:rPr lang="en-US" sz="2800" i="1">
                        <a:latin typeface="Cambria Math"/>
                      </a:rPr>
                      <m:t>−3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en-US" sz="2800" i="1">
                        <a:latin typeface="Cambria Math"/>
                      </a:rPr>
                      <m:t>=0</m:t>
                    </m:r>
                  </m:oMath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9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6.6 Solve Radical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+2=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+28</m:t>
                        </m:r>
                      </m:e>
                    </m:ra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Check!</a:t>
                </a:r>
              </a:p>
              <a:p>
                <a:r>
                  <a:rPr lang="en-US" dirty="0"/>
                  <a:t>456 #1-53 every other odd, 57, </a:t>
                </a:r>
                <a:r>
                  <a:rPr lang="en-US" dirty="0" smtClean="0"/>
                  <a:t>59</a:t>
                </a:r>
                <a:r>
                  <a:rPr lang="en-US" i="1" dirty="0" smtClean="0">
                    <a:latin typeface="Calibri"/>
                    <a:cs typeface="Times New Roman"/>
                  </a:rPr>
                  <a:t> </a:t>
                </a:r>
                <a:r>
                  <a:rPr lang="en-US" dirty="0" smtClean="0"/>
                  <a:t>+ 4 = 20 total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600200"/>
                <a:ext cx="8229600" cy="4876800"/>
              </a:xfrm>
              <a:prstGeom prst="rect">
                <a:avLst/>
              </a:prstGeom>
              <a:blipFill rotWithShape="1">
                <a:blip r:embed="rId3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413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smtClean="0">
                <a:solidFill>
                  <a:srgbClr val="002060"/>
                </a:solidFill>
                <a:hlinkClick r:id="rId3" action="ppaction://hlinkpres?slideindex=1&amp;slidetitle="/>
              </a:rPr>
              <a:t>6.6 </a:t>
            </a:r>
            <a:r>
              <a:rPr lang="en-US" dirty="0" smtClean="0">
                <a:solidFill>
                  <a:srgbClr val="002060"/>
                </a:solidFill>
                <a:hlinkClick r:id="rId3" action="ppaction://hlinkpres?slideindex=1&amp;slidetitle="/>
              </a:rPr>
              <a:t>Homework Quiz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01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 smtClean="0"/>
              <a:t>469 choose 20</a:t>
            </a: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15"/>
          <a:stretch/>
        </p:blipFill>
        <p:spPr bwMode="auto">
          <a:xfrm>
            <a:off x="3733800" y="1314450"/>
            <a:ext cx="5410200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565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6.1 Evaluate </a:t>
            </a:r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Roots and Use Rational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8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27</m:t>
                        </m:r>
                      </m:e>
                      <m:sup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13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6.1 Evaluate </a:t>
            </a:r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Roots and Use Rational Exponents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To find the roots by hand</a:t>
            </a:r>
          </a:p>
          <a:p>
            <a:pPr lvl="1"/>
            <a:r>
              <a:rPr lang="en-US" dirty="0" smtClean="0"/>
              <a:t>Find the prime factorization of the radicand</a:t>
            </a:r>
          </a:p>
          <a:p>
            <a:pPr lvl="1"/>
            <a:r>
              <a:rPr lang="en-US" dirty="0" smtClean="0"/>
              <a:t>Group the prime factors into groups of the same factor.  Each group should have as many factors as the index.</a:t>
            </a:r>
          </a:p>
          <a:p>
            <a:pPr lvl="1"/>
            <a:r>
              <a:rPr lang="en-US" dirty="0" smtClean="0"/>
              <a:t>For each complete group, you can move that factor out of the radical once (the group becomes one number)</a:t>
            </a:r>
          </a:p>
          <a:p>
            <a:pPr lvl="1"/>
            <a:r>
              <a:rPr lang="en-US" dirty="0" smtClean="0"/>
              <a:t>If the index is even and the radicand is negative, the roots are not real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85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6.1 Evaluate </a:t>
            </a:r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Roots and Use Rational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64</m:t>
                        </m:r>
                      </m:e>
                    </m:ra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36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7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6.1 Evaluate </a:t>
            </a:r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Roots and Use Rational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prstGeom prst="rect">
                <a:avLst/>
              </a:prstGeom>
            </p:spPr>
            <p:txBody>
              <a:bodyPr>
                <a:normAutofit fontScale="85000" lnSpcReduction="20000"/>
              </a:bodyPr>
              <a:lstStyle/>
              <a:p>
                <a:pPr lvl="0"/>
                <a:r>
                  <a:rPr lang="en-US" dirty="0" smtClean="0"/>
                  <a:t>Find roots with a calculator</a:t>
                </a:r>
              </a:p>
              <a:p>
                <a:pPr lvl="1"/>
                <a:r>
                  <a:rPr lang="en-US" dirty="0" smtClean="0"/>
                  <a:t>The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dirty="0" smtClean="0"/>
                  <a:t> 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/>
                    </m:rad>
                  </m:oMath>
                </a14:m>
                <a:r>
                  <a:rPr lang="en-US" dirty="0" smtClean="0"/>
                  <a:t> key is for square roots (either radicand then key or key then radicand depending on calculator)</a:t>
                </a:r>
              </a:p>
              <a:p>
                <a:pPr lvl="1"/>
                <a:r>
                  <a:rPr lang="en-US" dirty="0" smtClean="0"/>
                  <a:t>The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𝑥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</m:rad>
                  </m:oMath>
                </a14:m>
                <a:r>
                  <a:rPr lang="en-US" dirty="0" smtClean="0"/>
                  <a:t> or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𝑦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dirty="0" smtClean="0"/>
                  <a:t>  or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𝑥</m:t>
                        </m:r>
                      </m:deg>
                      <m:e/>
                    </m:rad>
                  </m:oMath>
                </a14:m>
                <a:r>
                  <a:rPr lang="en-US" dirty="0" smtClean="0"/>
                  <a:t>is for any root (index </a:t>
                </a:r>
                <a:r>
                  <a:rPr lang="en-US" dirty="0" smtClean="0">
                    <a:sym typeface="Wingdings"/>
                  </a:rPr>
                  <a:t></a:t>
                </a:r>
                <a:r>
                  <a:rPr lang="en-US" dirty="0" smtClean="0"/>
                  <a:t> key </a:t>
                </a:r>
                <a:r>
                  <a:rPr lang="en-US" dirty="0" smtClean="0">
                    <a:sym typeface="Wingdings"/>
                  </a:rPr>
                  <a:t></a:t>
                </a:r>
                <a:r>
                  <a:rPr lang="en-US" dirty="0" smtClean="0"/>
                  <a:t> radicand OR radicand </a:t>
                </a:r>
                <a:r>
                  <a:rPr lang="en-US" dirty="0" smtClean="0">
                    <a:sym typeface="Wingdings"/>
                  </a:rPr>
                  <a:t></a:t>
                </a:r>
                <a:r>
                  <a:rPr lang="en-US" dirty="0" smtClean="0"/>
                  <a:t> key </a:t>
                </a:r>
                <a:r>
                  <a:rPr lang="en-US" dirty="0" smtClean="0">
                    <a:sym typeface="Wingdings"/>
                  </a:rPr>
                  <a:t></a:t>
                </a:r>
                <a:r>
                  <a:rPr lang="en-US" dirty="0" smtClean="0"/>
                  <a:t> index)</a:t>
                </a:r>
              </a:p>
              <a:p>
                <a:pPr lvl="1"/>
                <a:r>
                  <a:rPr lang="en-US" dirty="0" smtClean="0"/>
                  <a:t>Try it with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100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r>
                  <a:rPr lang="en-US" dirty="0"/>
                  <a:t>417 #1-31 odd, 35-45 odd</a:t>
                </a:r>
                <a:r>
                  <a:rPr lang="en-US"/>
                  <a:t>, </a:t>
                </a:r>
                <a:r>
                  <a:rPr lang="en-US" smtClean="0"/>
                  <a:t>49-57 </a:t>
                </a:r>
                <a:r>
                  <a:rPr lang="en-US" dirty="0"/>
                  <a:t>odd, </a:t>
                </a:r>
                <a:r>
                  <a:rPr lang="en-US" dirty="0" smtClean="0"/>
                  <a:t>65</a:t>
                </a:r>
                <a:r>
                  <a:rPr lang="en-US" i="1" dirty="0" smtClean="0">
                    <a:latin typeface="Calibri"/>
                    <a:cs typeface="Times New Roman"/>
                  </a:rPr>
                  <a:t> </a:t>
                </a:r>
                <a:r>
                  <a:rPr lang="en-US" dirty="0" smtClean="0"/>
                  <a:t>+ 2 = 30 total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600200"/>
                <a:ext cx="8229600" cy="5105400"/>
              </a:xfrm>
              <a:prstGeom prst="rect">
                <a:avLst/>
              </a:prstGeom>
              <a:blipFill rotWithShape="1">
                <a:blip r:embed="rId3"/>
                <a:stretch>
                  <a:fillRect l="-1259" t="-1912" b="-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7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hlinkClick r:id="rId3" action="ppaction://hlinkpres?slideindex=1&amp;slidetitle="/>
              </a:rPr>
              <a:t>6.1 Homework Quiz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55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Math">
      <a:majorFont>
        <a:latin typeface="Papyrus"/>
        <a:ea typeface=""/>
        <a:cs typeface=""/>
      </a:majorFont>
      <a:minorFont>
        <a:latin typeface="Cambria"/>
        <a:ea typeface=""/>
        <a:cs typeface="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16586</TotalTime>
  <Words>2101</Words>
  <Application>Microsoft Office PowerPoint</Application>
  <PresentationFormat>On-screen Show (16:9)</PresentationFormat>
  <Paragraphs>359</Paragraphs>
  <Slides>45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Soho</vt:lpstr>
      <vt:lpstr>Rational Exponents and Radical Functions</vt:lpstr>
      <vt:lpstr>PowerPoint Presentation</vt:lpstr>
      <vt:lpstr>6.1 Evaluate nth Roots and Use Rational Exponents</vt:lpstr>
      <vt:lpstr>6.1 Evaluate nth Roots and Use Rational Exponents</vt:lpstr>
      <vt:lpstr>6.1 Evaluate nth Roots and Use Rational Exponents</vt:lpstr>
      <vt:lpstr>6.1 Evaluate nth Roots and Use Rational Exponents</vt:lpstr>
      <vt:lpstr>6.1 Evaluate nth Roots and Use Rational Exponents</vt:lpstr>
      <vt:lpstr>6.1 Evaluate nth Roots and Use Rational Exponents</vt:lpstr>
      <vt:lpstr>Quiz</vt:lpstr>
      <vt:lpstr>6.2 Apply Properties of Rational Exponents</vt:lpstr>
      <vt:lpstr>6.2 Apply Properties of Rational Exponents</vt:lpstr>
      <vt:lpstr>6.2 Apply Properties of Rational Exponents</vt:lpstr>
      <vt:lpstr>6.2 Apply Properties of Rational Exponents</vt:lpstr>
      <vt:lpstr>6.2 Apply Properties of Rational Exponents</vt:lpstr>
      <vt:lpstr>6.2 Apply Properties of Rational Exponents</vt:lpstr>
      <vt:lpstr>6.2 Apply Properties of Rational Exponents</vt:lpstr>
      <vt:lpstr>6.2 Apply Properties of Rational Exponents</vt:lpstr>
      <vt:lpstr>6.2 Apply Properties of Rational Exponents</vt:lpstr>
      <vt:lpstr>6.2 Apply Properties of Rational Exponents</vt:lpstr>
      <vt:lpstr>Quiz</vt:lpstr>
      <vt:lpstr>6.3 Perform Function Operations and Composition</vt:lpstr>
      <vt:lpstr>6.3 Perform Function Operations and Composition</vt:lpstr>
      <vt:lpstr>6.3 Perform Function Operations and Composition</vt:lpstr>
      <vt:lpstr>6.3 Perform Function Operations and Composition</vt:lpstr>
      <vt:lpstr>6.3 Perform Function Operations and Composition</vt:lpstr>
      <vt:lpstr>Quiz</vt:lpstr>
      <vt:lpstr>6.4 Use Inverse Functions</vt:lpstr>
      <vt:lpstr>6.4 Use Inverse Functions</vt:lpstr>
      <vt:lpstr>6.4 Use Inverse Functions</vt:lpstr>
      <vt:lpstr>6.4 Use Inverse Functions</vt:lpstr>
      <vt:lpstr>6.4 Use Inverse Functions</vt:lpstr>
      <vt:lpstr>6.4 Use Inverse Functions</vt:lpstr>
      <vt:lpstr>Quiz</vt:lpstr>
      <vt:lpstr>6.5 Graph Square Root and Cube Root Functions</vt:lpstr>
      <vt:lpstr>6.5 Graph Square Root and Cube Root Functions</vt:lpstr>
      <vt:lpstr>6.5 Graph Square Root and Cube Root Functions</vt:lpstr>
      <vt:lpstr>6.5 Graph Square Root and Cube Root Functions</vt:lpstr>
      <vt:lpstr>6.5 Graph Square Root and Cube Root Functions</vt:lpstr>
      <vt:lpstr>Quiz</vt:lpstr>
      <vt:lpstr>6.6 Solve Radical Equations</vt:lpstr>
      <vt:lpstr>6.6 Solve Radical Equations</vt:lpstr>
      <vt:lpstr>6.6 Solve Radical Equations</vt:lpstr>
      <vt:lpstr>6.6 Solve Radical Equations</vt:lpstr>
      <vt:lpstr>Quiz</vt:lpstr>
      <vt:lpstr>6.Review</vt:lpstr>
    </vt:vector>
  </TitlesOfParts>
  <Company>Andrews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 Exponents and Radical Functions</dc:title>
  <dc:creator>Richard  Wright</dc:creator>
  <cp:lastModifiedBy>Richard Wright</cp:lastModifiedBy>
  <cp:revision>82</cp:revision>
  <dcterms:created xsi:type="dcterms:W3CDTF">2010-10-18T20:28:48Z</dcterms:created>
  <dcterms:modified xsi:type="dcterms:W3CDTF">2014-05-22T12:40:55Z</dcterms:modified>
</cp:coreProperties>
</file>